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867BB-7C66-48C1-9A74-FEB9F0AB075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35E069-F94D-4282-9B16-1C9E8C763DD8}">
      <dgm:prSet/>
      <dgm:spPr/>
      <dgm:t>
        <a:bodyPr/>
        <a:lstStyle/>
        <a:p>
          <a:r>
            <a:rPr lang="hr-HR"/>
            <a:t>Definirati što je dječji časopis</a:t>
          </a:r>
          <a:endParaRPr lang="en-US"/>
        </a:p>
      </dgm:t>
    </dgm:pt>
    <dgm:pt modelId="{15453EF1-017A-4F71-ACF9-C105512CC367}" type="parTrans" cxnId="{2CB9E749-89AF-4866-898A-3BF5ABA8591C}">
      <dgm:prSet/>
      <dgm:spPr/>
      <dgm:t>
        <a:bodyPr/>
        <a:lstStyle/>
        <a:p>
          <a:endParaRPr lang="en-US"/>
        </a:p>
      </dgm:t>
    </dgm:pt>
    <dgm:pt modelId="{E95260F4-F595-4552-95A2-EC5C7D16A158}" type="sibTrans" cxnId="{2CB9E749-89AF-4866-898A-3BF5ABA8591C}">
      <dgm:prSet/>
      <dgm:spPr/>
      <dgm:t>
        <a:bodyPr/>
        <a:lstStyle/>
        <a:p>
          <a:endParaRPr lang="en-US"/>
        </a:p>
      </dgm:t>
    </dgm:pt>
    <dgm:pt modelId="{CD8D68DA-F15A-4F80-8354-3B5403FD0275}">
      <dgm:prSet/>
      <dgm:spPr/>
      <dgm:t>
        <a:bodyPr/>
        <a:lstStyle/>
        <a:p>
          <a:r>
            <a:rPr lang="hr-HR"/>
            <a:t>Prepoznati dječje časopise prema identifikaciji glavnih dijelova</a:t>
          </a:r>
          <a:endParaRPr lang="en-US"/>
        </a:p>
      </dgm:t>
    </dgm:pt>
    <dgm:pt modelId="{51F8BF88-499B-46BE-B2DC-F5BC243B58C6}" type="parTrans" cxnId="{66C37B44-C8EC-467D-B686-B3B2F56DC2B1}">
      <dgm:prSet/>
      <dgm:spPr/>
      <dgm:t>
        <a:bodyPr/>
        <a:lstStyle/>
        <a:p>
          <a:endParaRPr lang="en-US"/>
        </a:p>
      </dgm:t>
    </dgm:pt>
    <dgm:pt modelId="{05FC55F4-3244-403E-8561-04C7755BA45F}" type="sibTrans" cxnId="{66C37B44-C8EC-467D-B686-B3B2F56DC2B1}">
      <dgm:prSet/>
      <dgm:spPr/>
      <dgm:t>
        <a:bodyPr/>
        <a:lstStyle/>
        <a:p>
          <a:endParaRPr lang="en-US"/>
        </a:p>
      </dgm:t>
    </dgm:pt>
    <dgm:pt modelId="{B2C55BBA-AFA2-40A6-A485-C2E287FEE22A}">
      <dgm:prSet/>
      <dgm:spPr/>
      <dgm:t>
        <a:bodyPr/>
        <a:lstStyle/>
        <a:p>
          <a:r>
            <a:rPr lang="hr-HR"/>
            <a:t>Objasniti glavne dijelove časopisa</a:t>
          </a:r>
          <a:endParaRPr lang="en-US"/>
        </a:p>
      </dgm:t>
    </dgm:pt>
    <dgm:pt modelId="{C79C70B0-1FB6-4547-B2C9-ECA3E90EF117}" type="parTrans" cxnId="{65F3A39C-98C6-4631-A6A3-D623957CC74B}">
      <dgm:prSet/>
      <dgm:spPr/>
      <dgm:t>
        <a:bodyPr/>
        <a:lstStyle/>
        <a:p>
          <a:endParaRPr lang="en-US"/>
        </a:p>
      </dgm:t>
    </dgm:pt>
    <dgm:pt modelId="{FDA22563-E923-4D2C-9E04-EEB29EC7856B}" type="sibTrans" cxnId="{65F3A39C-98C6-4631-A6A3-D623957CC74B}">
      <dgm:prSet/>
      <dgm:spPr/>
      <dgm:t>
        <a:bodyPr/>
        <a:lstStyle/>
        <a:p>
          <a:endParaRPr lang="en-US"/>
        </a:p>
      </dgm:t>
    </dgm:pt>
    <dgm:pt modelId="{EB00299B-F1D1-4886-A387-D80F3536DA44}">
      <dgm:prSet/>
      <dgm:spPr/>
      <dgm:t>
        <a:bodyPr/>
        <a:lstStyle/>
        <a:p>
          <a:r>
            <a:rPr lang="hr-HR"/>
            <a:t>Imenovati dječje časopise u školskoj knjižnici</a:t>
          </a:r>
          <a:endParaRPr lang="en-US"/>
        </a:p>
      </dgm:t>
    </dgm:pt>
    <dgm:pt modelId="{9F263D9E-6309-4611-B87D-3EAA07DC15F6}" type="parTrans" cxnId="{C1BE59AD-65C7-48CD-ADFD-3F6096A2495A}">
      <dgm:prSet/>
      <dgm:spPr/>
      <dgm:t>
        <a:bodyPr/>
        <a:lstStyle/>
        <a:p>
          <a:endParaRPr lang="en-US"/>
        </a:p>
      </dgm:t>
    </dgm:pt>
    <dgm:pt modelId="{58868363-2A5E-41F0-AE45-8CF24F9F4BD5}" type="sibTrans" cxnId="{C1BE59AD-65C7-48CD-ADFD-3F6096A2495A}">
      <dgm:prSet/>
      <dgm:spPr/>
      <dgm:t>
        <a:bodyPr/>
        <a:lstStyle/>
        <a:p>
          <a:endParaRPr lang="en-US"/>
        </a:p>
      </dgm:t>
    </dgm:pt>
    <dgm:pt modelId="{7AEF51E1-C2CE-4771-A1DE-0A7B503C5AB2}">
      <dgm:prSet/>
      <dgm:spPr/>
      <dgm:t>
        <a:bodyPr/>
        <a:lstStyle/>
        <a:p>
          <a:r>
            <a:rPr lang="hr-HR" dirty="0"/>
            <a:t> Razlikovati dječje časopise od dnevnog tiska i knjiga</a:t>
          </a:r>
          <a:endParaRPr lang="en-US" dirty="0"/>
        </a:p>
      </dgm:t>
    </dgm:pt>
    <dgm:pt modelId="{EED86CB9-7FDA-4F95-9258-374962449D08}" type="parTrans" cxnId="{9FEA7102-91A8-4D7D-8729-722C7D00B7CA}">
      <dgm:prSet/>
      <dgm:spPr/>
      <dgm:t>
        <a:bodyPr/>
        <a:lstStyle/>
        <a:p>
          <a:endParaRPr lang="en-US"/>
        </a:p>
      </dgm:t>
    </dgm:pt>
    <dgm:pt modelId="{51CA1987-9091-4C73-A16B-483F96F23124}" type="sibTrans" cxnId="{9FEA7102-91A8-4D7D-8729-722C7D00B7CA}">
      <dgm:prSet/>
      <dgm:spPr/>
      <dgm:t>
        <a:bodyPr/>
        <a:lstStyle/>
        <a:p>
          <a:endParaRPr lang="en-US"/>
        </a:p>
      </dgm:t>
    </dgm:pt>
    <dgm:pt modelId="{6E41B4BB-E508-4865-88F0-E4207E395A96}" type="pres">
      <dgm:prSet presAssocID="{623867BB-7C66-48C1-9A74-FEB9F0AB0756}" presName="linear" presStyleCnt="0">
        <dgm:presLayoutVars>
          <dgm:animLvl val="lvl"/>
          <dgm:resizeHandles val="exact"/>
        </dgm:presLayoutVars>
      </dgm:prSet>
      <dgm:spPr/>
    </dgm:pt>
    <dgm:pt modelId="{78DB30A1-0F95-47A2-B7F9-08AAA448C92C}" type="pres">
      <dgm:prSet presAssocID="{2835E069-F94D-4282-9B16-1C9E8C763D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8005855-D3EE-48D2-9A74-68C9B866FD01}" type="pres">
      <dgm:prSet presAssocID="{E95260F4-F595-4552-95A2-EC5C7D16A158}" presName="spacer" presStyleCnt="0"/>
      <dgm:spPr/>
    </dgm:pt>
    <dgm:pt modelId="{7B0AE183-A9E7-4822-B4F9-713145214E3A}" type="pres">
      <dgm:prSet presAssocID="{CD8D68DA-F15A-4F80-8354-3B5403FD02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C6736CC-D2DA-4D0E-9928-46BFE9EB9F71}" type="pres">
      <dgm:prSet presAssocID="{05FC55F4-3244-403E-8561-04C7755BA45F}" presName="spacer" presStyleCnt="0"/>
      <dgm:spPr/>
    </dgm:pt>
    <dgm:pt modelId="{76AB5415-3B90-407C-95DC-83EA4553A88B}" type="pres">
      <dgm:prSet presAssocID="{B2C55BBA-AFA2-40A6-A485-C2E287FEE22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92326A-AA37-4D4F-923E-938749AEA13A}" type="pres">
      <dgm:prSet presAssocID="{FDA22563-E923-4D2C-9E04-EEB29EC7856B}" presName="spacer" presStyleCnt="0"/>
      <dgm:spPr/>
    </dgm:pt>
    <dgm:pt modelId="{A2BD8E18-A630-4CE4-AAA2-7E16DB28198E}" type="pres">
      <dgm:prSet presAssocID="{EB00299B-F1D1-4886-A387-D80F3536DA4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F3C825-1913-4B7B-AAC3-D3021782D16B}" type="pres">
      <dgm:prSet presAssocID="{58868363-2A5E-41F0-AE45-8CF24F9F4BD5}" presName="spacer" presStyleCnt="0"/>
      <dgm:spPr/>
    </dgm:pt>
    <dgm:pt modelId="{21FB6870-77CE-498E-BEFA-BFDD98A6D4A9}" type="pres">
      <dgm:prSet presAssocID="{7AEF51E1-C2CE-4771-A1DE-0A7B503C5AB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FEA7102-91A8-4D7D-8729-722C7D00B7CA}" srcId="{623867BB-7C66-48C1-9A74-FEB9F0AB0756}" destId="{7AEF51E1-C2CE-4771-A1DE-0A7B503C5AB2}" srcOrd="4" destOrd="0" parTransId="{EED86CB9-7FDA-4F95-9258-374962449D08}" sibTransId="{51CA1987-9091-4C73-A16B-483F96F23124}"/>
    <dgm:cxn modelId="{231F6020-22D3-4C42-BE8B-AFBCA8558527}" type="presOf" srcId="{7AEF51E1-C2CE-4771-A1DE-0A7B503C5AB2}" destId="{21FB6870-77CE-498E-BEFA-BFDD98A6D4A9}" srcOrd="0" destOrd="0" presId="urn:microsoft.com/office/officeart/2005/8/layout/vList2"/>
    <dgm:cxn modelId="{66C37B44-C8EC-467D-B686-B3B2F56DC2B1}" srcId="{623867BB-7C66-48C1-9A74-FEB9F0AB0756}" destId="{CD8D68DA-F15A-4F80-8354-3B5403FD0275}" srcOrd="1" destOrd="0" parTransId="{51F8BF88-499B-46BE-B2DC-F5BC243B58C6}" sibTransId="{05FC55F4-3244-403E-8561-04C7755BA45F}"/>
    <dgm:cxn modelId="{2CB9E749-89AF-4866-898A-3BF5ABA8591C}" srcId="{623867BB-7C66-48C1-9A74-FEB9F0AB0756}" destId="{2835E069-F94D-4282-9B16-1C9E8C763DD8}" srcOrd="0" destOrd="0" parTransId="{15453EF1-017A-4F71-ACF9-C105512CC367}" sibTransId="{E95260F4-F595-4552-95A2-EC5C7D16A158}"/>
    <dgm:cxn modelId="{B035A681-86A0-4BB7-A7B1-A26E060DEA27}" type="presOf" srcId="{EB00299B-F1D1-4886-A387-D80F3536DA44}" destId="{A2BD8E18-A630-4CE4-AAA2-7E16DB28198E}" srcOrd="0" destOrd="0" presId="urn:microsoft.com/office/officeart/2005/8/layout/vList2"/>
    <dgm:cxn modelId="{6992D691-FAFD-4DFB-98FF-1A2161EA4AF2}" type="presOf" srcId="{623867BB-7C66-48C1-9A74-FEB9F0AB0756}" destId="{6E41B4BB-E508-4865-88F0-E4207E395A96}" srcOrd="0" destOrd="0" presId="urn:microsoft.com/office/officeart/2005/8/layout/vList2"/>
    <dgm:cxn modelId="{65F3A39C-98C6-4631-A6A3-D623957CC74B}" srcId="{623867BB-7C66-48C1-9A74-FEB9F0AB0756}" destId="{B2C55BBA-AFA2-40A6-A485-C2E287FEE22A}" srcOrd="2" destOrd="0" parTransId="{C79C70B0-1FB6-4547-B2C9-ECA3E90EF117}" sibTransId="{FDA22563-E923-4D2C-9E04-EEB29EC7856B}"/>
    <dgm:cxn modelId="{5DEA8A9E-7F9C-4901-BB61-81694870D311}" type="presOf" srcId="{B2C55BBA-AFA2-40A6-A485-C2E287FEE22A}" destId="{76AB5415-3B90-407C-95DC-83EA4553A88B}" srcOrd="0" destOrd="0" presId="urn:microsoft.com/office/officeart/2005/8/layout/vList2"/>
    <dgm:cxn modelId="{C1BE59AD-65C7-48CD-ADFD-3F6096A2495A}" srcId="{623867BB-7C66-48C1-9A74-FEB9F0AB0756}" destId="{EB00299B-F1D1-4886-A387-D80F3536DA44}" srcOrd="3" destOrd="0" parTransId="{9F263D9E-6309-4611-B87D-3EAA07DC15F6}" sibTransId="{58868363-2A5E-41F0-AE45-8CF24F9F4BD5}"/>
    <dgm:cxn modelId="{D5B322D2-69A5-4D93-A078-25411D785715}" type="presOf" srcId="{2835E069-F94D-4282-9B16-1C9E8C763DD8}" destId="{78DB30A1-0F95-47A2-B7F9-08AAA448C92C}" srcOrd="0" destOrd="0" presId="urn:microsoft.com/office/officeart/2005/8/layout/vList2"/>
    <dgm:cxn modelId="{4104DCD3-DA7E-4F9F-8B2A-1250312B2336}" type="presOf" srcId="{CD8D68DA-F15A-4F80-8354-3B5403FD0275}" destId="{7B0AE183-A9E7-4822-B4F9-713145214E3A}" srcOrd="0" destOrd="0" presId="urn:microsoft.com/office/officeart/2005/8/layout/vList2"/>
    <dgm:cxn modelId="{8DC273F4-967C-4B66-AF29-C3FD18A967BE}" type="presParOf" srcId="{6E41B4BB-E508-4865-88F0-E4207E395A96}" destId="{78DB30A1-0F95-47A2-B7F9-08AAA448C92C}" srcOrd="0" destOrd="0" presId="urn:microsoft.com/office/officeart/2005/8/layout/vList2"/>
    <dgm:cxn modelId="{143949B0-3D00-454E-B77E-AE50B1566E51}" type="presParOf" srcId="{6E41B4BB-E508-4865-88F0-E4207E395A96}" destId="{18005855-D3EE-48D2-9A74-68C9B866FD01}" srcOrd="1" destOrd="0" presId="urn:microsoft.com/office/officeart/2005/8/layout/vList2"/>
    <dgm:cxn modelId="{2FBC456C-7430-444B-89E5-AE597B0B3D48}" type="presParOf" srcId="{6E41B4BB-E508-4865-88F0-E4207E395A96}" destId="{7B0AE183-A9E7-4822-B4F9-713145214E3A}" srcOrd="2" destOrd="0" presId="urn:microsoft.com/office/officeart/2005/8/layout/vList2"/>
    <dgm:cxn modelId="{B0F46E71-140E-40C1-A842-B6925CAF09AD}" type="presParOf" srcId="{6E41B4BB-E508-4865-88F0-E4207E395A96}" destId="{8C6736CC-D2DA-4D0E-9928-46BFE9EB9F71}" srcOrd="3" destOrd="0" presId="urn:microsoft.com/office/officeart/2005/8/layout/vList2"/>
    <dgm:cxn modelId="{AFAF59D9-A0B2-4A5E-8A9E-46040C3A30DA}" type="presParOf" srcId="{6E41B4BB-E508-4865-88F0-E4207E395A96}" destId="{76AB5415-3B90-407C-95DC-83EA4553A88B}" srcOrd="4" destOrd="0" presId="urn:microsoft.com/office/officeart/2005/8/layout/vList2"/>
    <dgm:cxn modelId="{F02AE444-6033-45FD-9B38-702D2DC6C7F8}" type="presParOf" srcId="{6E41B4BB-E508-4865-88F0-E4207E395A96}" destId="{3E92326A-AA37-4D4F-923E-938749AEA13A}" srcOrd="5" destOrd="0" presId="urn:microsoft.com/office/officeart/2005/8/layout/vList2"/>
    <dgm:cxn modelId="{67369B40-9183-4E54-B4D4-67ECE6F38302}" type="presParOf" srcId="{6E41B4BB-E508-4865-88F0-E4207E395A96}" destId="{A2BD8E18-A630-4CE4-AAA2-7E16DB28198E}" srcOrd="6" destOrd="0" presId="urn:microsoft.com/office/officeart/2005/8/layout/vList2"/>
    <dgm:cxn modelId="{FE8AD343-F019-4C5C-BE79-764818E70697}" type="presParOf" srcId="{6E41B4BB-E508-4865-88F0-E4207E395A96}" destId="{69F3C825-1913-4B7B-AAC3-D3021782D16B}" srcOrd="7" destOrd="0" presId="urn:microsoft.com/office/officeart/2005/8/layout/vList2"/>
    <dgm:cxn modelId="{B5D3EE47-C43B-45E3-B3D9-FBB833AF8822}" type="presParOf" srcId="{6E41B4BB-E508-4865-88F0-E4207E395A96}" destId="{21FB6870-77CE-498E-BEFA-BFDD98A6D4A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B30A1-0F95-47A2-B7F9-08AAA448C92C}">
      <dsp:nvSpPr>
        <dsp:cNvPr id="0" name=""/>
        <dsp:cNvSpPr/>
      </dsp:nvSpPr>
      <dsp:spPr>
        <a:xfrm>
          <a:off x="0" y="79989"/>
          <a:ext cx="6797675" cy="10380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Definirati što je dječji časopis</a:t>
          </a:r>
          <a:endParaRPr lang="en-US" sz="2600" kern="1200"/>
        </a:p>
      </dsp:txBody>
      <dsp:txXfrm>
        <a:off x="50675" y="130664"/>
        <a:ext cx="6696325" cy="936732"/>
      </dsp:txXfrm>
    </dsp:sp>
    <dsp:sp modelId="{7B0AE183-A9E7-4822-B4F9-713145214E3A}">
      <dsp:nvSpPr>
        <dsp:cNvPr id="0" name=""/>
        <dsp:cNvSpPr/>
      </dsp:nvSpPr>
      <dsp:spPr>
        <a:xfrm>
          <a:off x="0" y="1192952"/>
          <a:ext cx="6797675" cy="1038082"/>
        </a:xfrm>
        <a:prstGeom prst="roundRect">
          <a:avLst/>
        </a:prstGeom>
        <a:solidFill>
          <a:schemeClr val="accent2">
            <a:hueOff val="-332956"/>
            <a:satOff val="-147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Prepoznati dječje časopise prema identifikaciji glavnih dijelova</a:t>
          </a:r>
          <a:endParaRPr lang="en-US" sz="2600" kern="1200"/>
        </a:p>
      </dsp:txBody>
      <dsp:txXfrm>
        <a:off x="50675" y="1243627"/>
        <a:ext cx="6696325" cy="936732"/>
      </dsp:txXfrm>
    </dsp:sp>
    <dsp:sp modelId="{76AB5415-3B90-407C-95DC-83EA4553A88B}">
      <dsp:nvSpPr>
        <dsp:cNvPr id="0" name=""/>
        <dsp:cNvSpPr/>
      </dsp:nvSpPr>
      <dsp:spPr>
        <a:xfrm>
          <a:off x="0" y="2305914"/>
          <a:ext cx="6797675" cy="1038082"/>
        </a:xfrm>
        <a:prstGeom prst="round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Objasniti glavne dijelove časopisa</a:t>
          </a:r>
          <a:endParaRPr lang="en-US" sz="2600" kern="1200"/>
        </a:p>
      </dsp:txBody>
      <dsp:txXfrm>
        <a:off x="50675" y="2356589"/>
        <a:ext cx="6696325" cy="936732"/>
      </dsp:txXfrm>
    </dsp:sp>
    <dsp:sp modelId="{A2BD8E18-A630-4CE4-AAA2-7E16DB28198E}">
      <dsp:nvSpPr>
        <dsp:cNvPr id="0" name=""/>
        <dsp:cNvSpPr/>
      </dsp:nvSpPr>
      <dsp:spPr>
        <a:xfrm>
          <a:off x="0" y="3418877"/>
          <a:ext cx="6797675" cy="1038082"/>
        </a:xfrm>
        <a:prstGeom prst="roundRect">
          <a:avLst/>
        </a:prstGeom>
        <a:solidFill>
          <a:schemeClr val="accent2">
            <a:hueOff val="-998868"/>
            <a:satOff val="-440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Imenovati dječje časopise u školskoj knjižnici</a:t>
          </a:r>
          <a:endParaRPr lang="en-US" sz="2600" kern="1200"/>
        </a:p>
      </dsp:txBody>
      <dsp:txXfrm>
        <a:off x="50675" y="3469552"/>
        <a:ext cx="6696325" cy="936732"/>
      </dsp:txXfrm>
    </dsp:sp>
    <dsp:sp modelId="{21FB6870-77CE-498E-BEFA-BFDD98A6D4A9}">
      <dsp:nvSpPr>
        <dsp:cNvPr id="0" name=""/>
        <dsp:cNvSpPr/>
      </dsp:nvSpPr>
      <dsp:spPr>
        <a:xfrm>
          <a:off x="0" y="4531839"/>
          <a:ext cx="6797675" cy="1038082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 Razlikovati dječje časopise od dnevnog tiska i knjiga</a:t>
          </a:r>
          <a:endParaRPr lang="en-US" sz="2600" kern="1200" dirty="0"/>
        </a:p>
      </dsp:txBody>
      <dsp:txXfrm>
        <a:off x="50675" y="4582514"/>
        <a:ext cx="6696325" cy="93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0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2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7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9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2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2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4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7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4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8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EE9B94E-0C44-2F4A-6BD1-3F9E0EE9D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hr-HR" sz="6200"/>
              <a:t>Dječji časopisi- </a:t>
            </a:r>
            <a:r>
              <a:rPr lang="hr-HR" sz="6200" b="1"/>
              <a:t>2. razred</a:t>
            </a:r>
            <a:br>
              <a:rPr lang="hr-HR" sz="6200" b="1"/>
            </a:br>
            <a:endParaRPr lang="hr-HR" sz="62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1711334-2C91-B2B0-8156-AE97F2C43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200" b="1"/>
              <a:t>Ankica Blažinović- </a:t>
            </a:r>
            <a:r>
              <a:rPr lang="hr-HR" sz="2200" b="1" err="1"/>
              <a:t>kljajo</a:t>
            </a:r>
            <a:r>
              <a:rPr lang="hr-HR" sz="2200" b="1"/>
              <a:t>, prof., dipl. </a:t>
            </a:r>
            <a:r>
              <a:rPr lang="hr-HR" sz="2200" b="1" err="1"/>
              <a:t>knjižn</a:t>
            </a:r>
            <a:r>
              <a:rPr lang="hr-HR" sz="2200" b="1"/>
              <a:t>. savjetnica</a:t>
            </a:r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89396EBC-DF79-5430-BF0A-90B4EF879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6" r="25789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40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9C7B03-FE57-281C-C588-5973A54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SADRŽAJ I RUBRIKA </a:t>
            </a:r>
            <a:endParaRPr lang="hr-HR" dirty="0"/>
          </a:p>
        </p:txBody>
      </p:sp>
      <p:pic>
        <p:nvPicPr>
          <p:cNvPr id="4" name="Picture 7" descr="Sadržaj-Prvi izbor">
            <a:extLst>
              <a:ext uri="{FF2B5EF4-FFF2-40B4-BE49-F238E27FC236}">
                <a16:creationId xmlns:a16="http://schemas.microsoft.com/office/drawing/2014/main" id="{38300E7D-62F7-5E5B-000B-5502A3163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 r="2" b="13479"/>
          <a:stretch/>
        </p:blipFill>
        <p:spPr>
          <a:xfrm>
            <a:off x="20" y="10"/>
            <a:ext cx="4580077" cy="6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A0A39F-AC88-6D33-B671-D0310E67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SADRŽAJ</a:t>
            </a:r>
          </a:p>
          <a:p>
            <a:r>
              <a:rPr lang="hr-HR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Služi za lakše snalaženje u dječjem časopisu</a:t>
            </a:r>
          </a:p>
          <a:p>
            <a:r>
              <a:rPr lang="hr-HR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RUBRIKA</a:t>
            </a:r>
          </a:p>
          <a:p>
            <a:r>
              <a:rPr lang="hr-HR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Rubrike su stalna mjesta ili teme u časopisu čiji se sadržaj svaki put mijenja. (npr. strip-uvijek je na toj stranici strip, ali uvijek novi)</a:t>
            </a:r>
          </a:p>
          <a:p>
            <a:r>
              <a:rPr lang="hr-HR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Svaki časopis ima više rubrika unutar kojih se pojavljuje različiti članak, strip, priča.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019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991722D-D2B7-CA22-3C91-A77A2279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Ponovimo naučeno</a:t>
            </a:r>
          </a:p>
        </p:txBody>
      </p:sp>
      <p:pic>
        <p:nvPicPr>
          <p:cNvPr id="4" name="Picture 16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87C93374-BB24-3D3D-1B33-5CE11E68E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2" r="22347" b="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8A5BD4-5FFF-77AE-B963-FC2AD07C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308" y="2407436"/>
            <a:ext cx="6432434" cy="3461658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7030A0"/>
                </a:solidFill>
              </a:rPr>
              <a:t>Naslovnica – prva stranica dječjeg časopisa</a:t>
            </a:r>
          </a:p>
          <a:p>
            <a:r>
              <a:rPr lang="hr-HR" sz="2400" b="1" dirty="0">
                <a:solidFill>
                  <a:srgbClr val="7030A0"/>
                </a:solidFill>
              </a:rPr>
              <a:t>Obilježja naslovnice</a:t>
            </a:r>
          </a:p>
          <a:p>
            <a:r>
              <a:rPr lang="hr-HR" sz="2400" b="1" dirty="0">
                <a:solidFill>
                  <a:srgbClr val="7030A0"/>
                </a:solidFill>
              </a:rPr>
              <a:t>Sadržaj/kazalo – otkriva što se nalazi na kojoj stranici</a:t>
            </a:r>
          </a:p>
          <a:p>
            <a:r>
              <a:rPr lang="hr-HR" sz="2400" b="1" dirty="0">
                <a:solidFill>
                  <a:srgbClr val="7030A0"/>
                </a:solidFill>
              </a:rPr>
              <a:t>Rubrika – stalni dio časopisa, uvijek ima isti naziv, mijenja se samo sadržaj</a:t>
            </a:r>
          </a:p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561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F8CF972-9922-D7E0-999B-19FE8738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248" y="758952"/>
            <a:ext cx="575943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</a:rPr>
              <a:t>Uživajte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</a:rPr>
              <a:t> u </a:t>
            </a:r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</a:rPr>
              <a:t>čitanju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</a:rPr>
              <a:t>časopisa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553F26-6393-40B4-4DCA-E0B459698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247" y="4645152"/>
            <a:ext cx="5762203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cap="all" spc="200" dirty="0" err="1">
                <a:solidFill>
                  <a:srgbClr val="CC3300"/>
                </a:solidFill>
              </a:rPr>
              <a:t>Naučit</a:t>
            </a:r>
            <a:r>
              <a:rPr lang="en-US" sz="2400" cap="all" spc="200" dirty="0">
                <a:solidFill>
                  <a:srgbClr val="CC3300"/>
                </a:solidFill>
              </a:rPr>
              <a:t> </a:t>
            </a:r>
            <a:r>
              <a:rPr lang="en-US" sz="2400" cap="all" spc="200" dirty="0" err="1">
                <a:solidFill>
                  <a:srgbClr val="CC3300"/>
                </a:solidFill>
              </a:rPr>
              <a:t>ćete</a:t>
            </a:r>
            <a:r>
              <a:rPr lang="en-US" sz="2400" cap="all" spc="200" dirty="0">
                <a:solidFill>
                  <a:srgbClr val="CC3300"/>
                </a:solidFill>
              </a:rPr>
              <a:t> </a:t>
            </a:r>
            <a:r>
              <a:rPr lang="en-US" sz="2400" cap="all" spc="200" dirty="0" err="1">
                <a:solidFill>
                  <a:srgbClr val="CC3300"/>
                </a:solidFill>
              </a:rPr>
              <a:t>nešto</a:t>
            </a:r>
            <a:r>
              <a:rPr lang="en-US" sz="2400" cap="all" spc="200" dirty="0">
                <a:solidFill>
                  <a:srgbClr val="CC3300"/>
                </a:solidFill>
              </a:rPr>
              <a:t> novo</a:t>
            </a:r>
            <a:r>
              <a:rPr lang="hr-HR" sz="2400" cap="all" spc="200" dirty="0">
                <a:solidFill>
                  <a:srgbClr val="CC3300"/>
                </a:solidFill>
              </a:rPr>
              <a:t> i</a:t>
            </a:r>
            <a:r>
              <a:rPr lang="en-US" sz="2400" cap="all" spc="200" dirty="0">
                <a:solidFill>
                  <a:srgbClr val="CC3300"/>
                </a:solidFill>
              </a:rPr>
              <a:t> </a:t>
            </a:r>
            <a:r>
              <a:rPr lang="hr-HR" sz="2400" cap="all" spc="200" dirty="0">
                <a:solidFill>
                  <a:srgbClr val="CC3300"/>
                </a:solidFill>
              </a:rPr>
              <a:t>   </a:t>
            </a:r>
            <a:r>
              <a:rPr lang="en-US" sz="2400" cap="all" spc="200" dirty="0" err="1">
                <a:solidFill>
                  <a:srgbClr val="CC3300"/>
                </a:solidFill>
              </a:rPr>
              <a:t>zabaviti</a:t>
            </a:r>
            <a:r>
              <a:rPr lang="en-US" sz="2400" cap="all" spc="200" dirty="0">
                <a:solidFill>
                  <a:srgbClr val="CC3300"/>
                </a:solidFill>
              </a:rPr>
              <a:t> se</a:t>
            </a:r>
            <a:r>
              <a:rPr lang="hr-HR" sz="2400" cap="all" spc="200" dirty="0">
                <a:solidFill>
                  <a:srgbClr val="CC3300"/>
                </a:solidFill>
              </a:rPr>
              <a:t>.</a:t>
            </a:r>
            <a:endParaRPr lang="en-US" sz="2400" cap="all" spc="200" dirty="0">
              <a:solidFill>
                <a:srgbClr val="CC33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3951CE-D072-1889-7705-CADF8D4B1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" r="5679"/>
          <a:stretch/>
        </p:blipFill>
        <p:spPr>
          <a:xfrm>
            <a:off x="719637" y="620720"/>
            <a:ext cx="3830039" cy="508693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01663" y="448513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A73A59D-C719-4F24-9F6B-AF7CE8F3B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971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9400CD-DDDC-EEE7-8DBE-7A3A1139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Ishodi učenja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4593441-CF19-FB88-4177-8369002ED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00633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87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86AE72-307E-A625-812A-94E70E74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Što su dječji časopisi?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94391F-5F9F-8991-3226-4F3E57DC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r>
              <a:rPr lang="hr-HR" b="1" dirty="0"/>
              <a:t>Č</a:t>
            </a:r>
            <a:r>
              <a:rPr lang="en-US" b="1" dirty="0" err="1"/>
              <a:t>asopisi</a:t>
            </a:r>
            <a:r>
              <a:rPr lang="en-US" b="1" dirty="0"/>
              <a:t> 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sadržajem</a:t>
            </a:r>
            <a:r>
              <a:rPr lang="en-US" b="1" dirty="0"/>
              <a:t> </a:t>
            </a:r>
            <a:r>
              <a:rPr lang="en-US" b="1" dirty="0" err="1"/>
              <a:t>namijenjeni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prilagođeni</a:t>
            </a:r>
            <a:r>
              <a:rPr lang="en-US" b="1" dirty="0"/>
              <a:t> </a:t>
            </a:r>
            <a:r>
              <a:rPr lang="en-US" b="1" dirty="0" err="1"/>
              <a:t>dječjem</a:t>
            </a:r>
            <a:r>
              <a:rPr lang="en-US" b="1" dirty="0"/>
              <a:t> </a:t>
            </a:r>
            <a:r>
              <a:rPr lang="en-US" b="1" dirty="0" err="1"/>
              <a:t>uzastu</a:t>
            </a:r>
            <a:endParaRPr lang="en-US" b="1" dirty="0"/>
          </a:p>
          <a:p>
            <a:r>
              <a:rPr lang="hr-HR" b="1" dirty="0"/>
              <a:t>P</a:t>
            </a:r>
            <a:r>
              <a:rPr lang="en-US" b="1" dirty="0" err="1"/>
              <a:t>oučno-zabavnog</a:t>
            </a:r>
            <a:r>
              <a:rPr lang="en-US" b="1" dirty="0"/>
              <a:t> </a:t>
            </a:r>
            <a:r>
              <a:rPr lang="en-US" b="1" dirty="0" err="1"/>
              <a:t>karaktera</a:t>
            </a:r>
            <a:r>
              <a:rPr lang="en-US" b="1" dirty="0"/>
              <a:t> (</a:t>
            </a:r>
            <a:r>
              <a:rPr lang="en-US" b="1" dirty="0" err="1"/>
              <a:t>dječji</a:t>
            </a:r>
            <a:r>
              <a:rPr lang="en-US" b="1" dirty="0"/>
              <a:t> </a:t>
            </a:r>
            <a:r>
              <a:rPr lang="en-US" b="1" dirty="0" err="1"/>
              <a:t>radovi</a:t>
            </a:r>
            <a:r>
              <a:rPr lang="en-US" b="1" dirty="0"/>
              <a:t>, </a:t>
            </a:r>
            <a:r>
              <a:rPr lang="en-US" b="1" dirty="0" err="1"/>
              <a:t>stripovi</a:t>
            </a:r>
            <a:r>
              <a:rPr lang="en-US" b="1" dirty="0"/>
              <a:t>, </a:t>
            </a:r>
            <a:r>
              <a:rPr lang="en-US" b="1" dirty="0" err="1"/>
              <a:t>križaljke,mozgalice</a:t>
            </a:r>
            <a:r>
              <a:rPr lang="en-US" b="1" dirty="0"/>
              <a:t>, </a:t>
            </a:r>
            <a:r>
              <a:rPr lang="en-US" b="1" dirty="0" err="1"/>
              <a:t>pjesme</a:t>
            </a:r>
            <a:r>
              <a:rPr lang="en-US" b="1" dirty="0"/>
              <a:t>, </a:t>
            </a:r>
            <a:r>
              <a:rPr lang="en-US" b="1" dirty="0" err="1"/>
              <a:t>priče</a:t>
            </a:r>
            <a:r>
              <a:rPr lang="en-US" b="1" dirty="0"/>
              <a:t>, </a:t>
            </a:r>
            <a:r>
              <a:rPr lang="en-US" b="1" dirty="0" err="1"/>
              <a:t>basne</a:t>
            </a:r>
            <a:r>
              <a:rPr lang="en-US" b="1" dirty="0"/>
              <a:t>, </a:t>
            </a:r>
            <a:r>
              <a:rPr lang="en-US" b="1" dirty="0" err="1"/>
              <a:t>bajke</a:t>
            </a:r>
            <a:r>
              <a:rPr lang="en-US" b="1" dirty="0"/>
              <a:t>)</a:t>
            </a:r>
          </a:p>
          <a:p>
            <a:r>
              <a:rPr lang="hr-HR" b="1" dirty="0"/>
              <a:t>Izlaze jednom mjesečno</a:t>
            </a:r>
            <a:endParaRPr lang="en-US" b="1" dirty="0"/>
          </a:p>
        </p:txBody>
      </p:sp>
      <p:pic>
        <p:nvPicPr>
          <p:cNvPr id="4" name="Picture 8" descr="Image result for smib slika">
            <a:extLst>
              <a:ext uri="{FF2B5EF4-FFF2-40B4-BE49-F238E27FC236}">
                <a16:creationId xmlns:a16="http://schemas.microsoft.com/office/drawing/2014/main" id="{86506784-6C2D-DE2B-9D47-A9EC09E07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r="23707" b="-1"/>
          <a:stretch/>
        </p:blipFill>
        <p:spPr bwMode="auto">
          <a:xfrm>
            <a:off x="4648201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609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1BBAD5-35AA-4416-4102-6CB03538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Časopisi koje možete pronaći u školskoj knjižnici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8DD1BA-2DB9-B086-6F26-E46E7E052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317"/>
          <a:stretch/>
        </p:blipFill>
        <p:spPr>
          <a:xfrm>
            <a:off x="634276" y="640080"/>
            <a:ext cx="2658773" cy="3626498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D59F595B-D138-F05D-2B92-52B92CF855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" r="5" b="5"/>
          <a:stretch/>
        </p:blipFill>
        <p:spPr>
          <a:xfrm>
            <a:off x="3383717" y="640080"/>
            <a:ext cx="2662240" cy="3635825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C5B40C8F-D6B1-556B-92A6-E2E0439986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3452"/>
          <a:stretch/>
        </p:blipFill>
        <p:spPr>
          <a:xfrm>
            <a:off x="6133931" y="640080"/>
            <a:ext cx="2658773" cy="3626498"/>
          </a:xfrm>
          <a:prstGeom prst="rect">
            <a:avLst/>
          </a:prstGeom>
        </p:spPr>
      </p:pic>
      <p:pic>
        <p:nvPicPr>
          <p:cNvPr id="4" name="Picture 6" descr="Image result for prvi izbor">
            <a:extLst>
              <a:ext uri="{FF2B5EF4-FFF2-40B4-BE49-F238E27FC236}">
                <a16:creationId xmlns:a16="http://schemas.microsoft.com/office/drawing/2014/main" id="{7657AF21-F9EF-52BB-BE3E-ED575DB74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5676" b="3"/>
          <a:stretch/>
        </p:blipFill>
        <p:spPr bwMode="auto">
          <a:xfrm>
            <a:off x="8884913" y="640081"/>
            <a:ext cx="2667006" cy="362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184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CDE0107-A5EA-1842-AF49-0A287676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2994815" cy="1666501"/>
          </a:xfrm>
        </p:spPr>
        <p:txBody>
          <a:bodyPr>
            <a:normAutofit fontScale="90000"/>
          </a:bodyPr>
          <a:lstStyle/>
          <a:p>
            <a:r>
              <a:rPr lang="hr-HR" sz="4000" dirty="0">
                <a:solidFill>
                  <a:schemeClr val="tx1"/>
                </a:solidFill>
              </a:rPr>
              <a:t>Novine- dnevni tisak</a:t>
            </a:r>
            <a:br>
              <a:rPr lang="hr-HR" sz="4000" dirty="0">
                <a:solidFill>
                  <a:schemeClr val="tx1"/>
                </a:solidFill>
              </a:rPr>
            </a:br>
            <a:endParaRPr lang="hr-HR" sz="40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A53D2B59-E1C3-6FD5-7D9C-69035A8DD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2994815" cy="334274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Što čitaju vaši roditelji?</a:t>
            </a:r>
          </a:p>
          <a:p>
            <a:r>
              <a:rPr lang="hr-HR" dirty="0">
                <a:solidFill>
                  <a:schemeClr val="tx1"/>
                </a:solidFill>
              </a:rPr>
              <a:t>U čemu se razlikuju novine od dječjih časopisa? (veličini, vrsti papira, sadržaju)</a:t>
            </a:r>
          </a:p>
          <a:p>
            <a:r>
              <a:rPr lang="hr-HR" dirty="0">
                <a:solidFill>
                  <a:schemeClr val="tx1"/>
                </a:solidFill>
              </a:rPr>
              <a:t>Koliko često izlaze novine?</a:t>
            </a:r>
          </a:p>
          <a:p>
            <a:r>
              <a:rPr lang="hr-HR" dirty="0">
                <a:solidFill>
                  <a:schemeClr val="tx1"/>
                </a:solidFill>
              </a:rPr>
              <a:t>(svaki dan- dnevno)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Content Placeholder 10" descr="Slika na kojoj se prikazuje tekst, novine&#10;&#10;Opis je automatski generiran">
            <a:extLst>
              <a:ext uri="{FF2B5EF4-FFF2-40B4-BE49-F238E27FC236}">
                <a16:creationId xmlns:a16="http://schemas.microsoft.com/office/drawing/2014/main" id="{76F50291-A6DB-2B51-82A8-2D711E3AE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22" y="851607"/>
            <a:ext cx="3583439" cy="5154786"/>
          </a:xfrm>
          <a:prstGeom prst="rect">
            <a:avLst/>
          </a:prstGeom>
        </p:spPr>
      </p:pic>
      <p:pic>
        <p:nvPicPr>
          <p:cNvPr id="5" name="Content Placeholder 3" descr="Slika na kojoj se prikazuje tekst, novine, biblioteka&#10;&#10;Opis je automatski generiran">
            <a:extLst>
              <a:ext uri="{FF2B5EF4-FFF2-40B4-BE49-F238E27FC236}">
                <a16:creationId xmlns:a16="http://schemas.microsoft.com/office/drawing/2014/main" id="{06C7EE1E-D7FD-B311-A7F4-1191F6194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094" y="815564"/>
            <a:ext cx="3583439" cy="52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19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E28BC40-398C-3760-9ACD-CCD22B85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Razlike između dječjeg časopisa-novina-knjige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98E4A4-62C9-4E20-D37F-17D4E6036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5" r="1" b="1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670E4FA-33A6-A0FF-F3AB-96C84E91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DJEČJI ČASOPISI</a:t>
            </a:r>
          </a:p>
          <a:p>
            <a:pPr marL="0" indent="0">
              <a:buNone/>
            </a:pP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Serijska publikacija, bez unaprijed utvrđena kraja izlaženja.</a:t>
            </a:r>
          </a:p>
          <a:p>
            <a:pPr marL="0" indent="0">
              <a:buNone/>
            </a:pP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Najčešće izlaze jednom mjesečno. </a:t>
            </a:r>
          </a:p>
          <a:p>
            <a:pPr marL="0" indent="0">
              <a:buNone/>
            </a:pP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Zabavno-poučnog karaktera.</a:t>
            </a:r>
          </a:p>
          <a:p>
            <a:pPr marL="0" indent="0">
              <a:buNone/>
            </a:pP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Sadrži natječaje na koje se mogu prijaviti djeca</a:t>
            </a:r>
            <a:r>
              <a:rPr lang="hr-HR" sz="2400" b="1" dirty="0"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701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47D2B7-5EB4-8D3A-699F-0D9E27BCC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hr-HR" b="1" dirty="0"/>
              <a:t>Razlike između dječjeg časopisa-novina-knjige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2850046-CAB8-F2ED-D625-A87AA60F4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8" r="2" b="2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AF54250E-FD2D-6EF4-2416-F23CF3EE6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Knjiga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Objavljuje je nakladnička kuća kad ju pisac napiše.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Tiska se ponovno ako se rasproda u knjižarama.</a:t>
            </a:r>
          </a:p>
          <a:p>
            <a:endParaRPr lang="hr-H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928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D7D0443-B6D3-32FE-677B-E8BD03D95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Razlike između dječjeg časopisa-novina-knjige</a:t>
            </a: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E39F07-CE60-23BD-BFF6-8D844DAB1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NOVINE</a:t>
            </a:r>
          </a:p>
          <a:p>
            <a:pPr>
              <a:lnSpc>
                <a:spcPct val="100000"/>
              </a:lnSpc>
            </a:pPr>
            <a:r>
              <a:rPr lang="hr-HR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Izlaze svaki dan.</a:t>
            </a:r>
          </a:p>
          <a:p>
            <a:pPr>
              <a:lnSpc>
                <a:spcPct val="100000"/>
              </a:lnSpc>
            </a:pPr>
            <a:r>
              <a:rPr lang="hr-HR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Objavljuju najnovije današnje vijesti iz Hrvatske, svijeta, sporta, kulture, zabave i života ljudi.</a:t>
            </a:r>
          </a:p>
          <a:p>
            <a:pPr>
              <a:lnSpc>
                <a:spcPct val="100000"/>
              </a:lnSpc>
            </a:pPr>
            <a:r>
              <a:rPr lang="hr-HR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Najjeftinije su  i imaju digitalnu oblik u otvorenom pristupu</a:t>
            </a:r>
            <a:endParaRPr lang="en-US" sz="2800" b="1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7" descr="Slika na kojoj se prikazuje tekst, novine, kabina&#10;&#10;Opis je automatski generiran">
            <a:extLst>
              <a:ext uri="{FF2B5EF4-FFF2-40B4-BE49-F238E27FC236}">
                <a16:creationId xmlns:a16="http://schemas.microsoft.com/office/drawing/2014/main" id="{D634B342-FE09-53FB-5DF5-3EC1C528E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00" r="26422" b="2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096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4625AF1-4299-AFFE-8DA8-62442E62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Dijelovi časopisa</a:t>
            </a:r>
          </a:p>
        </p:txBody>
      </p:sp>
      <p:pic>
        <p:nvPicPr>
          <p:cNvPr id="4" name="Content Placeholder 3" descr="Modra lasta br. 1, rujan 2019.">
            <a:extLst>
              <a:ext uri="{FF2B5EF4-FFF2-40B4-BE49-F238E27FC236}">
                <a16:creationId xmlns:a16="http://schemas.microsoft.com/office/drawing/2014/main" id="{81F7182A-74E8-992D-081B-8E8053496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/>
          <a:stretch/>
        </p:blipFill>
        <p:spPr bwMode="auto">
          <a:xfrm>
            <a:off x="20" y="10"/>
            <a:ext cx="4580077" cy="6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75B0DA-C0D0-022F-49D0-74D1DD889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NASLOVNICA</a:t>
            </a:r>
          </a:p>
          <a:p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- naziv/ime časopisa (Modra lasta)</a:t>
            </a:r>
          </a:p>
          <a:p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-podnaslov (Pri interaktivni časopis za mlade)</a:t>
            </a:r>
          </a:p>
          <a:p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- broj, mjesto i godina izlaska, cijena (Broj 1/rujan 2019.//19 kn</a:t>
            </a:r>
            <a:r>
              <a:rPr lang="hr-HR" sz="2800" b="1" dirty="0"/>
              <a:t>)</a:t>
            </a:r>
            <a:endParaRPr lang="en-US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75416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372</Words>
  <Application>Microsoft Office PowerPoint</Application>
  <PresentationFormat>Široki zaslon</PresentationFormat>
  <Paragraphs>51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Calibri</vt:lpstr>
      <vt:lpstr>Univers</vt:lpstr>
      <vt:lpstr>Univers Condensed</vt:lpstr>
      <vt:lpstr>RetrospectVTI</vt:lpstr>
      <vt:lpstr>Dječji časopisi- 2. razred </vt:lpstr>
      <vt:lpstr>Ishodi učenja</vt:lpstr>
      <vt:lpstr>Što su dječji časopisi?</vt:lpstr>
      <vt:lpstr>Časopisi koje možete pronaći u školskoj knjižnici</vt:lpstr>
      <vt:lpstr>Novine- dnevni tisak </vt:lpstr>
      <vt:lpstr>Razlike između dječjeg časopisa-novina-knjige</vt:lpstr>
      <vt:lpstr>Razlike između dječjeg časopisa-novina-knjige</vt:lpstr>
      <vt:lpstr>Razlike između dječjeg časopisa-novina-knjige</vt:lpstr>
      <vt:lpstr>Dijelovi časopisa</vt:lpstr>
      <vt:lpstr>SADRŽAJ I RUBRIKA </vt:lpstr>
      <vt:lpstr>Ponovimo naučeno</vt:lpstr>
      <vt:lpstr>Uživajte u čitanju časopisa!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Dječji časopisi</dc:title>
  <dc:creator>Ankica</dc:creator>
  <cp:lastModifiedBy>Ankica</cp:lastModifiedBy>
  <cp:revision>3</cp:revision>
  <dcterms:created xsi:type="dcterms:W3CDTF">2022-11-04T17:52:58Z</dcterms:created>
  <dcterms:modified xsi:type="dcterms:W3CDTF">2022-11-04T19:20:24Z</dcterms:modified>
</cp:coreProperties>
</file>