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3" r:id="rId3"/>
    <p:sldId id="357" r:id="rId4"/>
    <p:sldId id="354" r:id="rId5"/>
    <p:sldId id="356" r:id="rId6"/>
    <p:sldId id="359" r:id="rId7"/>
    <p:sldId id="396" r:id="rId8"/>
    <p:sldId id="360" r:id="rId9"/>
    <p:sldId id="366" r:id="rId10"/>
    <p:sldId id="363" r:id="rId11"/>
    <p:sldId id="364" r:id="rId12"/>
    <p:sldId id="362" r:id="rId13"/>
    <p:sldId id="389" r:id="rId14"/>
    <p:sldId id="365" r:id="rId15"/>
    <p:sldId id="374" r:id="rId16"/>
    <p:sldId id="377" r:id="rId17"/>
    <p:sldId id="379" r:id="rId18"/>
    <p:sldId id="381" r:id="rId19"/>
    <p:sldId id="407" r:id="rId20"/>
    <p:sldId id="375" r:id="rId21"/>
    <p:sldId id="368" r:id="rId22"/>
    <p:sldId id="369" r:id="rId23"/>
    <p:sldId id="370" r:id="rId24"/>
    <p:sldId id="371" r:id="rId25"/>
    <p:sldId id="372" r:id="rId26"/>
    <p:sldId id="382" r:id="rId27"/>
    <p:sldId id="383" r:id="rId28"/>
    <p:sldId id="384" r:id="rId29"/>
    <p:sldId id="385" r:id="rId30"/>
    <p:sldId id="355" r:id="rId31"/>
    <p:sldId id="329" r:id="rId32"/>
    <p:sldId id="332" r:id="rId33"/>
    <p:sldId id="330" r:id="rId34"/>
    <p:sldId id="386" r:id="rId35"/>
    <p:sldId id="387" r:id="rId36"/>
    <p:sldId id="388" r:id="rId37"/>
    <p:sldId id="324" r:id="rId38"/>
    <p:sldId id="336" r:id="rId39"/>
    <p:sldId id="397" r:id="rId40"/>
    <p:sldId id="391" r:id="rId41"/>
    <p:sldId id="297" r:id="rId42"/>
    <p:sldId id="298" r:id="rId43"/>
    <p:sldId id="401" r:id="rId44"/>
    <p:sldId id="402" r:id="rId45"/>
    <p:sldId id="300" r:id="rId46"/>
    <p:sldId id="301" r:id="rId47"/>
    <p:sldId id="302" r:id="rId48"/>
    <p:sldId id="306" r:id="rId49"/>
    <p:sldId id="398" r:id="rId50"/>
    <p:sldId id="390" r:id="rId51"/>
    <p:sldId id="257" r:id="rId52"/>
    <p:sldId id="269" r:id="rId53"/>
    <p:sldId id="395" r:id="rId54"/>
    <p:sldId id="264" r:id="rId55"/>
    <p:sldId id="404" r:id="rId56"/>
    <p:sldId id="345" r:id="rId57"/>
    <p:sldId id="405" r:id="rId58"/>
    <p:sldId id="394" r:id="rId59"/>
    <p:sldId id="393" r:id="rId60"/>
    <p:sldId id="258" r:id="rId61"/>
    <p:sldId id="347" r:id="rId62"/>
    <p:sldId id="399" r:id="rId63"/>
    <p:sldId id="400" r:id="rId64"/>
    <p:sldId id="349" r:id="rId65"/>
    <p:sldId id="348" r:id="rId66"/>
    <p:sldId id="350" r:id="rId67"/>
    <p:sldId id="352" r:id="rId68"/>
    <p:sldId id="406" r:id="rId6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rednji stil 2 - Isticanj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A32C0C69-FB4C-4973-88A3-7977461C75A5}" type="datetimeFigureOut">
              <a:rPr lang="hr-HR" smtClean="0"/>
              <a:t>10.11.2022.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237746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A32C0C69-FB4C-4973-88A3-7977461C75A5}" type="datetimeFigureOut">
              <a:rPr lang="hr-HR" smtClean="0"/>
              <a:t>10.11.2022.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355937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A32C0C69-FB4C-4973-88A3-7977461C75A5}" type="datetimeFigureOut">
              <a:rPr lang="hr-HR" smtClean="0"/>
              <a:t>10.11.2022.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252299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A32C0C69-FB4C-4973-88A3-7977461C75A5}" type="datetimeFigureOut">
              <a:rPr lang="hr-HR" smtClean="0"/>
              <a:t>10.11.2022.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66926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A32C0C69-FB4C-4973-88A3-7977461C75A5}" type="datetimeFigureOut">
              <a:rPr lang="hr-HR" smtClean="0"/>
              <a:t>10.11.2022.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102247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A32C0C69-FB4C-4973-88A3-7977461C75A5}" type="datetimeFigureOut">
              <a:rPr lang="hr-HR" smtClean="0"/>
              <a:t>10.11.2022.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168489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A32C0C69-FB4C-4973-88A3-7977461C75A5}" type="datetimeFigureOut">
              <a:rPr lang="hr-HR" smtClean="0"/>
              <a:t>10.11.2022.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7807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A32C0C69-FB4C-4973-88A3-7977461C75A5}" type="datetimeFigureOut">
              <a:rPr lang="hr-HR" smtClean="0"/>
              <a:t>10.11.2022.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400541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C0C69-FB4C-4973-88A3-7977461C75A5}" type="datetimeFigureOut">
              <a:rPr lang="hr-HR" smtClean="0"/>
              <a:t>10.11.2022.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279866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A32C0C69-FB4C-4973-88A3-7977461C75A5}" type="datetimeFigureOut">
              <a:rPr lang="hr-HR" smtClean="0"/>
              <a:t>10.11.2022.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37030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A32C0C69-FB4C-4973-88A3-7977461C75A5}" type="datetimeFigureOut">
              <a:rPr lang="hr-HR" smtClean="0"/>
              <a:t>10.11.2022.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C8AAB5B-F1D2-4C2D-99B5-28D38F63BB00}" type="slidenum">
              <a:rPr lang="hr-HR" smtClean="0"/>
              <a:t>‹#›</a:t>
            </a:fld>
            <a:endParaRPr lang="hr-HR"/>
          </a:p>
        </p:txBody>
      </p:sp>
    </p:spTree>
    <p:extLst>
      <p:ext uri="{BB962C8B-B14F-4D97-AF65-F5344CB8AC3E}">
        <p14:creationId xmlns:p14="http://schemas.microsoft.com/office/powerpoint/2010/main" val="263818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C0C69-FB4C-4973-88A3-7977461C75A5}" type="datetimeFigureOut">
              <a:rPr lang="hr-HR" smtClean="0"/>
              <a:t>10.11.2022.</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AAB5B-F1D2-4C2D-99B5-28D38F63BB00}" type="slidenum">
              <a:rPr lang="hr-HR" smtClean="0"/>
              <a:t>‹#›</a:t>
            </a:fld>
            <a:endParaRPr lang="hr-HR"/>
          </a:p>
        </p:txBody>
      </p:sp>
    </p:spTree>
    <p:extLst>
      <p:ext uri="{BB962C8B-B14F-4D97-AF65-F5344CB8AC3E}">
        <p14:creationId xmlns:p14="http://schemas.microsoft.com/office/powerpoint/2010/main" val="38545506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a5a6NqCAh4&amp;list=PL8ETjCEiDHCT6TIxT1wJeRu_SmhM2uTRt&amp;index=2" TargetMode="External"/><Relationship Id="rId2" Type="http://schemas.openxmlformats.org/officeDocument/2006/relationships/hyperlink" Target="https://www.medijskapismenost.hr/bitcoinboy-kratki-film-i-priprema-za-nastavni-sat-o-laznim-vijestima/"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_I17cK1ltY" TargetMode="External"/><Relationship Id="rId2" Type="http://schemas.openxmlformats.org/officeDocument/2006/relationships/hyperlink" Target="https://www.youtube.com/watch?v=iYhCn0jf46U"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1316037"/>
          </a:xfrm>
        </p:spPr>
        <p:txBody>
          <a:bodyPr>
            <a:normAutofit/>
          </a:bodyPr>
          <a:lstStyle/>
          <a:p>
            <a:r>
              <a:rPr lang="hr-HR" dirty="0" smtClean="0"/>
              <a:t>Medijska pismenost mladih</a:t>
            </a:r>
            <a:endParaRPr lang="hr-HR" dirty="0"/>
          </a:p>
        </p:txBody>
      </p:sp>
      <p:sp>
        <p:nvSpPr>
          <p:cNvPr id="3" name="Podnaslov 2"/>
          <p:cNvSpPr>
            <a:spLocks noGrp="1"/>
          </p:cNvSpPr>
          <p:nvPr>
            <p:ph type="subTitle" idx="1"/>
          </p:nvPr>
        </p:nvSpPr>
        <p:spPr>
          <a:xfrm>
            <a:off x="1524000" y="2438400"/>
            <a:ext cx="9144000" cy="2819400"/>
          </a:xfrm>
        </p:spPr>
        <p:txBody>
          <a:bodyPr>
            <a:normAutofit/>
          </a:bodyPr>
          <a:lstStyle/>
          <a:p>
            <a:pPr algn="l"/>
            <a:endParaRPr lang="hr-HR" sz="3200" dirty="0" smtClean="0"/>
          </a:p>
          <a:p>
            <a:pPr algn="l"/>
            <a:r>
              <a:rPr lang="hr-HR" sz="3200" dirty="0" smtClean="0"/>
              <a:t>Ankica </a:t>
            </a:r>
            <a:r>
              <a:rPr lang="hr-HR" sz="3200" dirty="0" err="1"/>
              <a:t>Blažinović</a:t>
            </a:r>
            <a:r>
              <a:rPr lang="hr-HR" sz="3200" dirty="0"/>
              <a:t>- </a:t>
            </a:r>
            <a:r>
              <a:rPr lang="hr-HR" sz="3200" dirty="0" err="1"/>
              <a:t>Kljajo</a:t>
            </a:r>
            <a:r>
              <a:rPr lang="hr-HR" sz="3200" dirty="0"/>
              <a:t>, prof</a:t>
            </a:r>
            <a:r>
              <a:rPr lang="hr-HR" sz="3200" dirty="0" smtClean="0"/>
              <a:t>., </a:t>
            </a:r>
          </a:p>
          <a:p>
            <a:pPr algn="l"/>
            <a:r>
              <a:rPr lang="hr-HR" sz="3200" dirty="0" smtClean="0"/>
              <a:t>dipl. </a:t>
            </a:r>
            <a:r>
              <a:rPr lang="hr-HR" sz="3200" dirty="0" err="1" smtClean="0"/>
              <a:t>knjižn</a:t>
            </a:r>
            <a:r>
              <a:rPr lang="hr-HR" sz="3200" dirty="0" smtClean="0"/>
              <a:t>. savjetnica</a:t>
            </a:r>
          </a:p>
          <a:p>
            <a:pPr algn="l"/>
            <a:endParaRPr lang="hr-HR" sz="3200" dirty="0"/>
          </a:p>
          <a:p>
            <a:pPr algn="l"/>
            <a:r>
              <a:rPr lang="hr-HR" sz="3200" dirty="0" smtClean="0"/>
              <a:t>       </a:t>
            </a:r>
          </a:p>
        </p:txBody>
      </p:sp>
      <p:pic>
        <p:nvPicPr>
          <p:cNvPr id="4" name="Picture 2" descr="MEDI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2438400"/>
            <a:ext cx="375285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927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Pristrane  informacije</a:t>
            </a:r>
            <a:endParaRPr lang="hr-HR" dirty="0"/>
          </a:p>
        </p:txBody>
      </p:sp>
      <p:pic>
        <p:nvPicPr>
          <p:cNvPr id="32770" name="Picture 2" descr="lažne vijesti | HO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182" y="1397000"/>
            <a:ext cx="9029700"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98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                 Lažne vijesti</a:t>
            </a:r>
            <a:endParaRPr lang="hr-HR" dirty="0"/>
          </a:p>
        </p:txBody>
      </p:sp>
      <p:pic>
        <p:nvPicPr>
          <p:cNvPr id="30722" name="Picture 2" descr="https://www.medijskapismenost.hr/wp-content/uploads/2020/01/medijska-pismenost-fpd-laz%CC%8Cne-vijes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28442"/>
            <a:ext cx="9486900" cy="434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00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43000" y="500062"/>
            <a:ext cx="10515600" cy="1325563"/>
          </a:xfrm>
        </p:spPr>
        <p:txBody>
          <a:bodyPr>
            <a:normAutofit fontScale="90000"/>
          </a:bodyPr>
          <a:lstStyle/>
          <a:p>
            <a:r>
              <a:rPr lang="hr-HR" sz="2700" b="1" cap="all" dirty="0"/>
              <a:t>BITCOINBOY: KRATKI FILM I PRIPREMA ZA NASTAVNI SAT O LAŽNIM VIJESTIMA</a:t>
            </a:r>
            <a:r>
              <a:rPr lang="hr-HR" b="1" cap="all" dirty="0"/>
              <a:t/>
            </a:r>
            <a:br>
              <a:rPr lang="hr-HR" b="1" cap="all" dirty="0"/>
            </a:br>
            <a:endParaRPr lang="hr-HR" dirty="0"/>
          </a:p>
        </p:txBody>
      </p:sp>
      <p:sp>
        <p:nvSpPr>
          <p:cNvPr id="4" name="Rezervirano mjesto sadržaja 3"/>
          <p:cNvSpPr>
            <a:spLocks noGrp="1"/>
          </p:cNvSpPr>
          <p:nvPr>
            <p:ph idx="1"/>
          </p:nvPr>
        </p:nvSpPr>
        <p:spPr>
          <a:xfrm>
            <a:off x="838200" y="1219200"/>
            <a:ext cx="10515600" cy="4957763"/>
          </a:xfrm>
        </p:spPr>
        <p:txBody>
          <a:bodyPr>
            <a:normAutofit lnSpcReduction="10000"/>
          </a:bodyPr>
          <a:lstStyle/>
          <a:p>
            <a:pPr marL="0" indent="0">
              <a:buNone/>
            </a:pPr>
            <a:r>
              <a:rPr lang="hr-HR" b="1" dirty="0" smtClean="0"/>
              <a:t>Dva srednjoškolca iz Nizozemske željela su provjeriti mogu li u medije plasirati izmišljenu priču o dječaku koji se obogatio na </a:t>
            </a:r>
            <a:r>
              <a:rPr lang="hr-HR" b="1" dirty="0" err="1" smtClean="0"/>
              <a:t>bitcoinima</a:t>
            </a:r>
            <a:r>
              <a:rPr lang="hr-HR" b="1" dirty="0" smtClean="0"/>
              <a:t>. Cijeli proces dokumentirali su filmom koji je prikazan na festivalu prava djece</a:t>
            </a:r>
          </a:p>
          <a:p>
            <a:endParaRPr lang="hr-HR" dirty="0">
              <a:hlinkClick r:id="rId2"/>
            </a:endParaRPr>
          </a:p>
          <a:p>
            <a:endParaRPr lang="hr-HR" dirty="0" smtClean="0">
              <a:hlinkClick r:id="rId2"/>
            </a:endParaRPr>
          </a:p>
          <a:p>
            <a:endParaRPr lang="hr-HR" dirty="0">
              <a:hlinkClick r:id="rId2"/>
            </a:endParaRPr>
          </a:p>
          <a:p>
            <a:endParaRPr lang="hr-HR" dirty="0" smtClean="0">
              <a:hlinkClick r:id="rId2"/>
            </a:endParaRPr>
          </a:p>
          <a:p>
            <a:endParaRPr lang="hr-HR" dirty="0" smtClean="0">
              <a:hlinkClick r:id="rId2"/>
            </a:endParaRPr>
          </a:p>
          <a:p>
            <a:r>
              <a:rPr lang="hr-HR" dirty="0" smtClean="0">
                <a:hlinkClick r:id="rId3"/>
              </a:rPr>
              <a:t>https</a:t>
            </a:r>
            <a:r>
              <a:rPr lang="hr-HR" dirty="0">
                <a:hlinkClick r:id="rId3"/>
              </a:rPr>
              <a:t>://</a:t>
            </a:r>
            <a:r>
              <a:rPr lang="hr-HR" dirty="0" smtClean="0">
                <a:hlinkClick r:id="rId3"/>
              </a:rPr>
              <a:t>www.youtube.com/watch?v=Ca5a6NqCAh4&amp;list=PL8ETjCEiDHCT6TIxT1wJeRu_SmhM2uTRt&amp;index=2</a:t>
            </a:r>
            <a:endParaRPr lang="hr-HR" dirty="0" smtClean="0"/>
          </a:p>
          <a:p>
            <a:endParaRPr lang="hr-HR" dirty="0" smtClean="0"/>
          </a:p>
          <a:p>
            <a:endParaRPr lang="hr-HR" dirty="0"/>
          </a:p>
        </p:txBody>
      </p:sp>
      <p:sp>
        <p:nvSpPr>
          <p:cNvPr id="5" name="AutoShape 8" descr="Jedino što se ovih dana širi brže od koronavirusa su - lažne vijesti o  koronavirusu - Novi l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
        <p:nvSpPr>
          <p:cNvPr id="9" name="AutoShape 12" descr="Jedino što se ovih dana širi brže od koronavirusa su - lažne vijesti o  koronavirusu - Novi li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6" name="Picture 14" descr="Jedino što se ovih dana širi brže od koronavirusa su - lažne vijesti o  koronavirusu - Novi li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809738"/>
            <a:ext cx="2774950" cy="182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79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Širenje lažnih vijesti u krizama</a:t>
            </a:r>
          </a:p>
        </p:txBody>
      </p:sp>
      <p:sp>
        <p:nvSpPr>
          <p:cNvPr id="3" name="Rezervirano mjesto sadržaja 2"/>
          <p:cNvSpPr>
            <a:spLocks noGrp="1"/>
          </p:cNvSpPr>
          <p:nvPr>
            <p:ph idx="1"/>
          </p:nvPr>
        </p:nvSpPr>
        <p:spPr/>
        <p:txBody>
          <a:bodyPr/>
          <a:lstStyle/>
          <a:p>
            <a:r>
              <a:rPr lang="hr-HR" dirty="0" smtClean="0"/>
              <a:t>Kriza </a:t>
            </a:r>
            <a:r>
              <a:rPr lang="hr-HR" dirty="0"/>
              <a:t>je dubok, sveobuhvatan poremećaj u životu pojedinca ili funkcioniranju društva sa snažnim i više ili manje teškim i trajnim posljedicama; prijelomno, prolazno teško stanje (društvena, politička kriza, ekonomska kriza</a:t>
            </a:r>
            <a:r>
              <a:rPr lang="hr-HR" dirty="0" smtClean="0"/>
              <a:t>).</a:t>
            </a:r>
          </a:p>
          <a:p>
            <a:r>
              <a:rPr lang="hr-HR" dirty="0" smtClean="0"/>
              <a:t> </a:t>
            </a:r>
            <a:r>
              <a:rPr lang="hr-HR" dirty="0"/>
              <a:t>Obilježja kriza: Iznenadnost </a:t>
            </a:r>
            <a:endParaRPr lang="hr-HR" dirty="0" smtClean="0"/>
          </a:p>
          <a:p>
            <a:r>
              <a:rPr lang="hr-HR" dirty="0" smtClean="0"/>
              <a:t>Poremećaji </a:t>
            </a:r>
            <a:r>
              <a:rPr lang="hr-HR" dirty="0"/>
              <a:t>u </a:t>
            </a:r>
            <a:r>
              <a:rPr lang="hr-HR" dirty="0" smtClean="0"/>
              <a:t>funkcioniranju: nepredvidivost, nesigurnost, nemir </a:t>
            </a:r>
            <a:r>
              <a:rPr lang="hr-HR" dirty="0"/>
              <a:t>i interes </a:t>
            </a:r>
            <a:r>
              <a:rPr lang="hr-HR" dirty="0" smtClean="0"/>
              <a:t>medija, vremenski tjesnac, kolektivni stres</a:t>
            </a:r>
          </a:p>
          <a:p>
            <a:endParaRPr lang="hr-HR" dirty="0"/>
          </a:p>
        </p:txBody>
      </p:sp>
      <p:pic>
        <p:nvPicPr>
          <p:cNvPr id="4" name="Picture 2" descr="KORONAVIRUS (COVID-19) - Grad Sin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209" y="4775200"/>
            <a:ext cx="4073236" cy="201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866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pic>
        <p:nvPicPr>
          <p:cNvPr id="26626" name="Picture 2" descr="https://www.medijskapismenost.hr/wp-content/uploads/2018/01/medijska-pismenost-infografika-kako-prepoznati-laz%CC%8Cne-vijesti-767x10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300" y="365125"/>
            <a:ext cx="6769100" cy="65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575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dirty="0" smtClean="0"/>
              <a:t>  Medijska </a:t>
            </a:r>
            <a:r>
              <a:rPr lang="hr-HR" dirty="0"/>
              <a:t>manipulacija- </a:t>
            </a:r>
            <a:r>
              <a:rPr lang="hr-HR" dirty="0" smtClean="0"/>
              <a:t>mediji utječu na </a:t>
            </a:r>
            <a:r>
              <a:rPr lang="hr-HR" dirty="0"/>
              <a:t/>
            </a:r>
            <a:br>
              <a:rPr lang="hr-HR" dirty="0"/>
            </a:br>
            <a:r>
              <a:rPr lang="hr-HR" dirty="0"/>
              <a:t>uvjerenja, stavove i razmišljanja </a:t>
            </a:r>
            <a:r>
              <a:rPr lang="hr-HR" dirty="0" smtClean="0"/>
              <a:t>ljudi</a:t>
            </a:r>
            <a:endParaRPr lang="hr-HR" dirty="0"/>
          </a:p>
        </p:txBody>
      </p:sp>
      <p:pic>
        <p:nvPicPr>
          <p:cNvPr id="6148" name="Picture 4" descr="Kako djeca doživljavaju televiziju i kako oglašivači to iskorištavaj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7174" y="1825625"/>
            <a:ext cx="705256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62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Reklame su jedan od najzastupljenijih manipulacija, a osobito utječu na djecu</a:t>
            </a:r>
            <a:endParaRPr lang="hr-HR" dirty="0"/>
          </a:p>
        </p:txBody>
      </p:sp>
      <p:pic>
        <p:nvPicPr>
          <p:cNvPr id="10242" name="Picture 2" descr="Reklama čiji stihovi jednostavno ne izlaze iz glave - Elegant.h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66048"/>
            <a:ext cx="7772400" cy="4510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26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7900" y="441325"/>
            <a:ext cx="10515600" cy="871393"/>
          </a:xfrm>
        </p:spPr>
        <p:txBody>
          <a:bodyPr>
            <a:noAutofit/>
          </a:bodyPr>
          <a:lstStyle/>
          <a:p>
            <a:pPr algn="ctr"/>
            <a:r>
              <a:rPr lang="hr-HR" sz="3600" b="1" dirty="0"/>
              <a:t>U dobi od 2-3 godine djeca vjeruju kako slike na </a:t>
            </a:r>
            <a:r>
              <a:rPr lang="hr-HR" sz="3600" b="1" dirty="0" smtClean="0"/>
              <a:t>TV-u                       odražavaju prave </a:t>
            </a:r>
            <a:r>
              <a:rPr lang="hr-HR" sz="3600" b="1" dirty="0"/>
              <a:t>objekte</a:t>
            </a:r>
          </a:p>
        </p:txBody>
      </p:sp>
      <p:pic>
        <p:nvPicPr>
          <p:cNvPr id="8194" name="Picture 2" descr="U.S. Kids Food Market is About the Parents Too, Finds Report - myWorldWe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766130"/>
            <a:ext cx="6794500" cy="482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06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87916"/>
          </a:xfrm>
        </p:spPr>
        <p:txBody>
          <a:bodyPr>
            <a:noAutofit/>
          </a:bodyPr>
          <a:lstStyle/>
          <a:p>
            <a:r>
              <a:rPr lang="hr-HR" sz="2400" dirty="0" smtClean="0"/>
              <a:t/>
            </a:r>
            <a:br>
              <a:rPr lang="hr-HR" sz="2400" dirty="0" smtClean="0"/>
            </a:br>
            <a:r>
              <a:rPr lang="hr-HR" sz="2400" dirty="0" smtClean="0"/>
              <a:t>                      </a:t>
            </a:r>
            <a:r>
              <a:rPr lang="hr-HR" sz="3200" b="1" dirty="0"/>
              <a:t>D</a:t>
            </a:r>
            <a:r>
              <a:rPr lang="hr-HR" sz="3200" b="1" dirty="0" smtClean="0"/>
              <a:t>ijete želi svaku igračku koju vidi</a:t>
            </a:r>
            <a:r>
              <a:rPr lang="hr-HR" sz="3200" b="1" dirty="0"/>
              <a:t/>
            </a:r>
            <a:br>
              <a:rPr lang="hr-HR" sz="3200" b="1" dirty="0"/>
            </a:br>
            <a:endParaRPr lang="en-US" sz="2400" dirty="0"/>
          </a:p>
        </p:txBody>
      </p:sp>
      <p:pic>
        <p:nvPicPr>
          <p:cNvPr id="4098" name="Picture 2" descr="Što kad dijete želi svaku igračku iz reklame? | missMA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4273" y="1672936"/>
            <a:ext cx="7371267" cy="450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35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Reklame djeluju i na odrasle, odašilju poruke i djeluju na podsvijest</a:t>
            </a:r>
            <a:endParaRPr lang="hr-HR" dirty="0"/>
          </a:p>
        </p:txBody>
      </p:sp>
      <p:pic>
        <p:nvPicPr>
          <p:cNvPr id="4" name="Picture 4" descr="Najbezbrižniji mali obrok za cijelu obitelj! - Argeta Croat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8671" y="1825625"/>
            <a:ext cx="83146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5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Život u mreži</a:t>
            </a:r>
            <a:endParaRPr lang="hr-HR" dirty="0"/>
          </a:p>
        </p:txBody>
      </p:sp>
      <p:pic>
        <p:nvPicPr>
          <p:cNvPr id="1026" name="Picture 2" descr="Rezultati istraživanja EU Kids Online: Djeca u virtualnom okruženj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8000" y="1447800"/>
            <a:ext cx="7569200" cy="47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50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Bebe znaju, a mame razumiju</a:t>
            </a:r>
            <a:endParaRPr lang="hr-HR" dirty="0"/>
          </a:p>
        </p:txBody>
      </p:sp>
      <p:pic>
        <p:nvPicPr>
          <p:cNvPr id="9218" name="Picture 2" descr="Violeta: Bebe znaju, mame razumiju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814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        Reklame stvaraju i stereotipe                    Stereotip muškarca- dječaci su </a:t>
            </a:r>
            <a:r>
              <a:rPr lang="hr-HR" dirty="0" err="1" smtClean="0"/>
              <a:t>supermani</a:t>
            </a:r>
            <a:endParaRPr lang="hr-HR" dirty="0"/>
          </a:p>
        </p:txBody>
      </p:sp>
      <p:pic>
        <p:nvPicPr>
          <p:cNvPr id="4" name="Picture 2" descr="Utjecaj stereotipa o muškarcima na psihičko zdravlje dječa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5736" y="1690688"/>
            <a:ext cx="8405092" cy="416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79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Ženski stereotip- djevojčice su princeze</a:t>
            </a:r>
            <a:endParaRPr lang="hr-HR" dirty="0"/>
          </a:p>
        </p:txBody>
      </p:sp>
      <p:pic>
        <p:nvPicPr>
          <p:cNvPr id="3074" name="Picture 2" descr="Kako rodni stereotipi u filmovima i na televiziji utječu na dječji razvoj"/>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90688"/>
            <a:ext cx="7327900" cy="455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23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Stereotip ljepote</a:t>
            </a:r>
            <a:endParaRPr lang="hr-HR" dirty="0"/>
          </a:p>
        </p:txBody>
      </p:sp>
      <p:pic>
        <p:nvPicPr>
          <p:cNvPr id="5122" name="Picture 2" descr="Utjecaj medija na tjelesni i spolni razvoj, zdravlje i sliku tije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8201" y="1892299"/>
            <a:ext cx="8178799" cy="428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58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069975"/>
          </a:xfrm>
        </p:spPr>
        <p:txBody>
          <a:bodyPr>
            <a:normAutofit/>
          </a:bodyPr>
          <a:lstStyle/>
          <a:p>
            <a:r>
              <a:rPr lang="hr-HR" dirty="0" smtClean="0"/>
              <a:t>                  Prikrivene reklame</a:t>
            </a:r>
            <a:endParaRPr lang="hr-HR" dirty="0"/>
          </a:p>
        </p:txBody>
      </p:sp>
      <p:pic>
        <p:nvPicPr>
          <p:cNvPr id="11266" name="Picture 2" descr="Nathaniel Ward Piling sašiti igračke za djevojke - herbandedi.or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6800" y="1219200"/>
            <a:ext cx="6883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618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Psihičke posljedice</a:t>
            </a:r>
            <a:endParaRPr lang="hr-HR" dirty="0"/>
          </a:p>
        </p:txBody>
      </p:sp>
      <p:sp>
        <p:nvSpPr>
          <p:cNvPr id="3" name="Rezervirano mjesto sadržaja 2"/>
          <p:cNvSpPr>
            <a:spLocks noGrp="1"/>
          </p:cNvSpPr>
          <p:nvPr>
            <p:ph idx="1"/>
          </p:nvPr>
        </p:nvSpPr>
        <p:spPr/>
        <p:txBody>
          <a:bodyPr>
            <a:normAutofit lnSpcReduction="10000"/>
          </a:bodyPr>
          <a:lstStyle/>
          <a:p>
            <a:r>
              <a:rPr lang="hr-HR" sz="3600" dirty="0"/>
              <a:t>Djevojčice već u dobi od šest godina </a:t>
            </a:r>
            <a:r>
              <a:rPr lang="hr-HR" sz="3600" dirty="0" smtClean="0"/>
              <a:t>pokazuju znakove </a:t>
            </a:r>
            <a:r>
              <a:rPr lang="hr-HR" sz="3600" dirty="0"/>
              <a:t>nezadovoljstva tijelom i </a:t>
            </a:r>
            <a:r>
              <a:rPr lang="hr-HR" sz="3600" dirty="0" smtClean="0"/>
              <a:t>preferiraju </a:t>
            </a:r>
          </a:p>
          <a:p>
            <a:pPr marL="0" indent="0">
              <a:buNone/>
            </a:pPr>
            <a:r>
              <a:rPr lang="hr-HR" sz="3600" dirty="0"/>
              <a:t> </a:t>
            </a:r>
            <a:r>
              <a:rPr lang="hr-HR" sz="3600" dirty="0" smtClean="0"/>
              <a:t> mršaviju </a:t>
            </a:r>
            <a:r>
              <a:rPr lang="hr-HR" sz="3600" dirty="0"/>
              <a:t>žensku figuru od njihove trenutne</a:t>
            </a:r>
          </a:p>
          <a:p>
            <a:pPr marL="0" indent="0">
              <a:buNone/>
            </a:pPr>
            <a:r>
              <a:rPr lang="hr-HR" sz="3600" dirty="0" smtClean="0"/>
              <a:t>   percipirane </a:t>
            </a:r>
            <a:r>
              <a:rPr lang="hr-HR" sz="3600" dirty="0"/>
              <a:t>figure (</a:t>
            </a:r>
            <a:r>
              <a:rPr lang="hr-HR" sz="3600" dirty="0" err="1"/>
              <a:t>Dittmar</a:t>
            </a:r>
            <a:r>
              <a:rPr lang="hr-HR" sz="3600" dirty="0"/>
              <a:t>, </a:t>
            </a:r>
            <a:r>
              <a:rPr lang="hr-HR" sz="3600" dirty="0" err="1"/>
              <a:t>Halliwell</a:t>
            </a:r>
            <a:r>
              <a:rPr lang="hr-HR" sz="3600" dirty="0"/>
              <a:t>, Ive, 2006;</a:t>
            </a:r>
          </a:p>
          <a:p>
            <a:pPr marL="0" indent="0">
              <a:buNone/>
            </a:pPr>
            <a:r>
              <a:rPr lang="hr-HR" sz="3600" dirty="0" smtClean="0"/>
              <a:t>   Hayes</a:t>
            </a:r>
            <a:r>
              <a:rPr lang="hr-HR" sz="3600" dirty="0"/>
              <a:t>, Tantleff-Dunn, 2010</a:t>
            </a:r>
            <a:r>
              <a:rPr lang="hr-HR" sz="3600" dirty="0" smtClean="0"/>
              <a:t>).</a:t>
            </a:r>
          </a:p>
          <a:p>
            <a:pPr marL="0" indent="0">
              <a:buNone/>
            </a:pPr>
            <a:r>
              <a:rPr lang="hr-HR" sz="3600" dirty="0"/>
              <a:t> </a:t>
            </a:r>
            <a:r>
              <a:rPr lang="hr-HR" sz="3600" dirty="0" smtClean="0"/>
              <a:t> </a:t>
            </a:r>
          </a:p>
          <a:p>
            <a:pPr marL="0" indent="0">
              <a:buNone/>
            </a:pPr>
            <a:r>
              <a:rPr lang="hr-HR" sz="3600" dirty="0" smtClean="0"/>
              <a:t>-   Nerealni </a:t>
            </a:r>
            <a:r>
              <a:rPr lang="hr-HR" sz="3600" dirty="0"/>
              <a:t>ideali </a:t>
            </a:r>
            <a:r>
              <a:rPr lang="hr-HR" sz="3600" dirty="0" smtClean="0"/>
              <a:t>ljepote- dovode do poremećaja    prehrane</a:t>
            </a:r>
            <a:endParaRPr lang="hr-HR" sz="3600" dirty="0"/>
          </a:p>
        </p:txBody>
      </p:sp>
    </p:spTree>
    <p:extLst>
      <p:ext uri="{BB962C8B-B14F-4D97-AF65-F5344CB8AC3E}">
        <p14:creationId xmlns:p14="http://schemas.microsoft.com/office/powerpoint/2010/main" val="3068810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 </a:t>
            </a:r>
            <a:r>
              <a:rPr lang="hr-HR" dirty="0" smtClean="0"/>
              <a:t>      </a:t>
            </a:r>
            <a:r>
              <a:rPr lang="hr-HR" dirty="0" err="1" smtClean="0"/>
              <a:t>Transrodne</a:t>
            </a:r>
            <a:r>
              <a:rPr lang="hr-HR" dirty="0" smtClean="0"/>
              <a:t> igračke- nametanje rodne ideologije</a:t>
            </a:r>
            <a:endParaRPr lang="hr-HR" dirty="0"/>
          </a:p>
        </p:txBody>
      </p:sp>
      <p:pic>
        <p:nvPicPr>
          <p:cNvPr id="9218" name="Picture 2" descr="Transrodne i satanističke lutke naišle na gnušanje roditelja (FOTO) - alo.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5700" y="1690688"/>
            <a:ext cx="6108700" cy="501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449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Nametanje vječne mladosti, bez bora</a:t>
            </a:r>
            <a:endParaRPr lang="hr-HR" dirty="0"/>
          </a:p>
        </p:txBody>
      </p:sp>
      <p:pic>
        <p:nvPicPr>
          <p:cNvPr id="12290" name="Picture 2" descr="Argireline Peptide rješenje protiv bora protiv starenja uklanjaju kremu za  lice krema protiv bora Ageless Serum za njegu l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9001" y="1723948"/>
            <a:ext cx="7302500" cy="499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930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Seksističke reklame</a:t>
            </a:r>
            <a:endParaRPr lang="hr-HR" dirty="0"/>
          </a:p>
        </p:txBody>
      </p:sp>
      <p:pic>
        <p:nvPicPr>
          <p:cNvPr id="13314" name="Picture 2" descr="Ljubičić pozvala oglašivače da povuku stereotipne i seksističke reklame -  H-Alter - Udruga za medijsku kultur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201" y="1498600"/>
            <a:ext cx="4902200" cy="43124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lectrolux reklamom potiče tradicionalne patrijarhalne stereotipe - H-Alter  - Udruga za medijsku kultu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399" y="1498600"/>
            <a:ext cx="5838825" cy="431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5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Kampanja- Prirodna ljepota</a:t>
            </a:r>
            <a:endParaRPr lang="en-US" dirty="0"/>
          </a:p>
        </p:txBody>
      </p:sp>
      <p:sp>
        <p:nvSpPr>
          <p:cNvPr id="3" name="Content Placeholder 2"/>
          <p:cNvSpPr>
            <a:spLocks noGrp="1"/>
          </p:cNvSpPr>
          <p:nvPr>
            <p:ph idx="1"/>
          </p:nvPr>
        </p:nvSpPr>
        <p:spPr>
          <a:xfrm>
            <a:off x="838200" y="2125662"/>
            <a:ext cx="10515600" cy="1894501"/>
          </a:xfrm>
        </p:spPr>
        <p:txBody>
          <a:bodyPr>
            <a:normAutofit fontScale="25000" lnSpcReduction="20000"/>
          </a:bodyPr>
          <a:lstStyle/>
          <a:p>
            <a:endParaRPr lang="hr-HR" dirty="0" smtClean="0">
              <a:hlinkClick r:id="rId2"/>
            </a:endParaRPr>
          </a:p>
          <a:p>
            <a:r>
              <a:rPr lang="en-US" sz="7400" dirty="0" smtClean="0">
                <a:hlinkClick r:id="rId2"/>
              </a:rPr>
              <a:t>https</a:t>
            </a:r>
            <a:r>
              <a:rPr lang="en-US" sz="7400" dirty="0">
                <a:hlinkClick r:id="rId2"/>
              </a:rPr>
              <a:t>://</a:t>
            </a:r>
            <a:r>
              <a:rPr lang="en-US" sz="7400" dirty="0" smtClean="0">
                <a:hlinkClick r:id="rId2"/>
              </a:rPr>
              <a:t>www.youtube.com/watch?v=iYhCn0jf46U</a:t>
            </a:r>
            <a:endParaRPr lang="hr-HR" sz="7400" dirty="0" smtClean="0"/>
          </a:p>
          <a:p>
            <a:endParaRPr lang="hr-HR" sz="7400" dirty="0" smtClean="0"/>
          </a:p>
          <a:p>
            <a:endParaRPr lang="hr-HR" dirty="0"/>
          </a:p>
          <a:p>
            <a:endParaRPr lang="hr-HR" dirty="0" smtClean="0"/>
          </a:p>
          <a:p>
            <a:endParaRPr lang="hr-HR" dirty="0"/>
          </a:p>
          <a:p>
            <a:r>
              <a:rPr lang="en-US" sz="8000" dirty="0">
                <a:hlinkClick r:id="rId3"/>
              </a:rPr>
              <a:t>https://www.youtube.com/watch?v=-_</a:t>
            </a:r>
            <a:r>
              <a:rPr lang="en-US" sz="8000" dirty="0" smtClean="0">
                <a:hlinkClick r:id="rId3"/>
              </a:rPr>
              <a:t>I17cK1ltY</a:t>
            </a:r>
            <a:endParaRPr lang="hr-HR" sz="8000" dirty="0" smtClean="0"/>
          </a:p>
          <a:p>
            <a:endParaRPr lang="en-US" dirty="0"/>
          </a:p>
        </p:txBody>
      </p:sp>
      <p:pic>
        <p:nvPicPr>
          <p:cNvPr id="5122" name="Picture 2" descr="Stvarna ljepota | Dove kampanje - Do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091" y="2367917"/>
            <a:ext cx="3429000" cy="333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92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2209093"/>
          </a:xfrm>
        </p:spPr>
        <p:txBody>
          <a:bodyPr>
            <a:normAutofit fontScale="90000"/>
          </a:bodyPr>
          <a:lstStyle/>
          <a:p>
            <a:r>
              <a:rPr lang="hr-HR" dirty="0" smtClean="0"/>
              <a:t/>
            </a:r>
            <a:br>
              <a:rPr lang="hr-HR" dirty="0" smtClean="0"/>
            </a:br>
            <a:r>
              <a:rPr lang="hr-HR" dirty="0" smtClean="0"/>
              <a:t>      Mediji - mijenjaju naš </a:t>
            </a:r>
            <a:r>
              <a:rPr lang="hr-HR" dirty="0"/>
              <a:t>život</a:t>
            </a:r>
            <a:br>
              <a:rPr lang="hr-HR" dirty="0"/>
            </a:br>
            <a:r>
              <a:rPr lang="hr-HR" dirty="0" smtClean="0"/>
              <a:t/>
            </a:r>
            <a:br>
              <a:rPr lang="hr-HR" dirty="0" smtClean="0"/>
            </a:br>
            <a:endParaRPr lang="hr-HR" dirty="0"/>
          </a:p>
        </p:txBody>
      </p:sp>
      <p:sp>
        <p:nvSpPr>
          <p:cNvPr id="6" name="Content Placeholder 5"/>
          <p:cNvSpPr>
            <a:spLocks noGrp="1"/>
          </p:cNvSpPr>
          <p:nvPr>
            <p:ph idx="1"/>
          </p:nvPr>
        </p:nvSpPr>
        <p:spPr/>
        <p:txBody>
          <a:bodyPr/>
          <a:lstStyle/>
          <a:p>
            <a:endParaRPr lang="hr-HR" dirty="0" smtClean="0"/>
          </a:p>
          <a:p>
            <a:r>
              <a:rPr lang="hr-HR" dirty="0" smtClean="0"/>
              <a:t>Računala</a:t>
            </a:r>
          </a:p>
          <a:p>
            <a:r>
              <a:rPr lang="hr-HR" dirty="0" smtClean="0"/>
              <a:t>Pametni telefoni</a:t>
            </a:r>
          </a:p>
          <a:p>
            <a:r>
              <a:rPr lang="hr-HR" dirty="0" smtClean="0"/>
              <a:t>Konzole </a:t>
            </a:r>
          </a:p>
          <a:p>
            <a:r>
              <a:rPr lang="hr-HR" dirty="0" smtClean="0"/>
              <a:t>Tv </a:t>
            </a:r>
          </a:p>
          <a:p>
            <a:r>
              <a:rPr lang="hr-HR" dirty="0" smtClean="0"/>
              <a:t>....................</a:t>
            </a:r>
            <a:endParaRPr lang="en-US" dirty="0"/>
          </a:p>
        </p:txBody>
      </p:sp>
      <p:sp>
        <p:nvSpPr>
          <p:cNvPr id="9" name="Rezervirano mjesto sadržaja 2"/>
          <p:cNvSpPr txBox="1">
            <a:spLocks/>
          </p:cNvSpPr>
          <p:nvPr/>
        </p:nvSpPr>
        <p:spPr>
          <a:xfrm>
            <a:off x="5237017" y="6110273"/>
            <a:ext cx="8950641" cy="3233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mtClean="0"/>
              <a:t> </a:t>
            </a:r>
            <a:endParaRPr lang="hr-HR" dirty="0" smtClean="0"/>
          </a:p>
        </p:txBody>
      </p:sp>
      <p:pic>
        <p:nvPicPr>
          <p:cNvPr id="10" name="Picture 6" descr="Digitalni-mediji – TEHNIČKA ŠKOLA RUĐERA BOŠKOVIĆA, ZAGR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149" y="2083982"/>
            <a:ext cx="6677246" cy="434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509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Komunikacija </a:t>
            </a:r>
            <a:endParaRPr lang="hr-HR" dirty="0"/>
          </a:p>
        </p:txBody>
      </p:sp>
      <p:pic>
        <p:nvPicPr>
          <p:cNvPr id="21506" name="Picture 2" descr="Ovisnost o mobitelu? Spasite se uz 11 dobrih savje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0500" y="1690688"/>
            <a:ext cx="9156700" cy="431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55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135112" y="365125"/>
            <a:ext cx="8990436" cy="1325563"/>
          </a:xfrm>
        </p:spPr>
        <p:txBody>
          <a:bodyPr/>
          <a:lstStyle/>
          <a:p>
            <a:endParaRPr lang="hr-HR" dirty="0"/>
          </a:p>
        </p:txBody>
      </p:sp>
      <p:pic>
        <p:nvPicPr>
          <p:cNvPr id="19458" name="Picture 2" descr="Da li su naša djeca postala ovisnici o elektroničkim napravama ili je po  sredi nešto drugo? - svezabebe.ba | Portal za trudnice, mame, tate i dje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900" y="1690688"/>
            <a:ext cx="4902200" cy="383381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irokibrijeg.info/wp-content/uploads/2017/10/mobitelidjeca91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90688"/>
            <a:ext cx="6400800" cy="370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74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07629" y="1239249"/>
            <a:ext cx="12947329" cy="2224548"/>
          </a:xfrm>
        </p:spPr>
        <p:txBody>
          <a:bodyPr/>
          <a:lstStyle/>
          <a:p>
            <a:endParaRPr lang="hr-HR" dirty="0"/>
          </a:p>
        </p:txBody>
      </p:sp>
      <p:sp>
        <p:nvSpPr>
          <p:cNvPr id="3" name="Content Placeholder 2"/>
          <p:cNvSpPr>
            <a:spLocks noGrp="1"/>
          </p:cNvSpPr>
          <p:nvPr>
            <p:ph idx="1"/>
          </p:nvPr>
        </p:nvSpPr>
        <p:spPr>
          <a:xfrm>
            <a:off x="838200" y="1148316"/>
            <a:ext cx="10515600" cy="5028648"/>
          </a:xfrm>
        </p:spPr>
        <p:txBody>
          <a:bodyPr/>
          <a:lstStyle/>
          <a:p>
            <a:endParaRPr lang="en-US" dirty="0"/>
          </a:p>
        </p:txBody>
      </p:sp>
      <p:pic>
        <p:nvPicPr>
          <p:cNvPr id="17412" name="Picture 4" descr="Zašto su današnja djeca većinom nestrpljiva, razmažena, dosadno im je i  nemaju prijatelje? - Roditelji.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702" y="1148315"/>
            <a:ext cx="8963247" cy="474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765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sr-Latn-RS" altLang="sr-Latn-RS" sz="2800" b="1" dirty="0" smtClean="0">
                <a:solidFill>
                  <a:srgbClr val="000000"/>
                </a:solidFill>
                <a:latin typeface="Calibri" panose="020F0502020204030204" pitchFamily="34" charset="0"/>
                <a:cs typeface="Calibri" panose="020F0502020204030204" pitchFamily="34" charset="0"/>
              </a:rPr>
              <a:t>         Dati </a:t>
            </a:r>
            <a:r>
              <a:rPr lang="sr-Latn-RS" altLang="sr-Latn-RS" sz="2800" b="1" dirty="0" err="1">
                <a:solidFill>
                  <a:srgbClr val="000000"/>
                </a:solidFill>
                <a:latin typeface="Calibri" panose="020F0502020204030204" pitchFamily="34" charset="0"/>
                <a:cs typeface="Calibri" panose="020F0502020204030204" pitchFamily="34" charset="0"/>
              </a:rPr>
              <a:t>mobitel</a:t>
            </a:r>
            <a:r>
              <a:rPr lang="sr-Latn-RS" altLang="sr-Latn-RS" sz="2800" b="1" dirty="0">
                <a:solidFill>
                  <a:srgbClr val="000000"/>
                </a:solidFill>
                <a:latin typeface="Calibri" panose="020F0502020204030204" pitchFamily="34" charset="0"/>
                <a:cs typeface="Calibri" panose="020F0502020204030204" pitchFamily="34" charset="0"/>
              </a:rPr>
              <a:t> </a:t>
            </a:r>
            <a:r>
              <a:rPr lang="sr-Latn-RS" altLang="sr-Latn-RS" sz="2800" b="1" dirty="0" err="1">
                <a:solidFill>
                  <a:srgbClr val="000000"/>
                </a:solidFill>
                <a:latin typeface="Calibri" panose="020F0502020204030204" pitchFamily="34" charset="0"/>
                <a:cs typeface="Calibri" panose="020F0502020204030204" pitchFamily="34" charset="0"/>
              </a:rPr>
              <a:t>djetetu</a:t>
            </a:r>
            <a:r>
              <a:rPr lang="sr-Latn-RS" altLang="sr-Latn-RS" sz="2800" b="1" dirty="0">
                <a:solidFill>
                  <a:srgbClr val="000000"/>
                </a:solidFill>
                <a:latin typeface="Calibri" panose="020F0502020204030204" pitchFamily="34" charset="0"/>
                <a:cs typeface="Calibri" panose="020F0502020204030204" pitchFamily="34" charset="0"/>
              </a:rPr>
              <a:t> je isto kao i dati mu opojne droge</a:t>
            </a:r>
            <a:br>
              <a:rPr lang="sr-Latn-RS" altLang="sr-Latn-RS" sz="2800" b="1" dirty="0">
                <a:solidFill>
                  <a:srgbClr val="000000"/>
                </a:solidFill>
                <a:latin typeface="Calibri" panose="020F0502020204030204" pitchFamily="34" charset="0"/>
                <a:cs typeface="Calibri" panose="020F0502020204030204" pitchFamily="34" charset="0"/>
              </a:rPr>
            </a:br>
            <a:endParaRPr lang="hr-HR" sz="2800" b="1" dirty="0">
              <a:latin typeface="Calibri" panose="020F0502020204030204" pitchFamily="34" charset="0"/>
              <a:cs typeface="Calibri" panose="020F0502020204030204" pitchFamily="34" charset="0"/>
            </a:endParaRPr>
          </a:p>
        </p:txBody>
      </p:sp>
      <p:pic>
        <p:nvPicPr>
          <p:cNvPr id="20482" name="Picture 2" descr="Eksperti tvrde: Dati mobitel djetetu je isto kao i dati mu opojne droge |  Radio Srebreni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261600" cy="49768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67045"/>
            <a:ext cx="48140"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761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800" b="0" i="0" u="none" strike="noStrike" cap="none" normalizeH="0" baseline="0" dirty="0" smtClean="0">
              <a:ln>
                <a:noFill/>
              </a:ln>
              <a:solidFill>
                <a:srgbClr val="174970"/>
              </a:solidFill>
              <a:effectLst/>
              <a:latin typeface="Open Sans"/>
            </a:endParaRPr>
          </a:p>
        </p:txBody>
      </p:sp>
    </p:spTree>
    <p:extLst>
      <p:ext uri="{BB962C8B-B14F-4D97-AF65-F5344CB8AC3E}">
        <p14:creationId xmlns:p14="http://schemas.microsoft.com/office/powerpoint/2010/main" val="3872880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16388" name="Picture 4" descr="Rama-Prozor.Info • Mladi dobivaju napade panike od pomisli da su izgubili  mobit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800" y="377826"/>
            <a:ext cx="96266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501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24578" name="Picture 2" descr="3 jednostavna koraka kako se riješiti &quot;ovisnosti&quot; o mobitelu - Poslovni  dnevni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3945" y="498764"/>
            <a:ext cx="8790710" cy="567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13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25602" name="Picture 2" descr="Nomofobija - ovisnost o mobiteli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7900" y="508000"/>
            <a:ext cx="9601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064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Internet i mladi</a:t>
            </a:r>
            <a:endParaRPr lang="hr-HR" dirty="0"/>
          </a:p>
        </p:txBody>
      </p:sp>
      <p:sp>
        <p:nvSpPr>
          <p:cNvPr id="3" name="Rezervirano mjesto sadržaja 2"/>
          <p:cNvSpPr>
            <a:spLocks noGrp="1"/>
          </p:cNvSpPr>
          <p:nvPr>
            <p:ph idx="1"/>
          </p:nvPr>
        </p:nvSpPr>
        <p:spPr/>
        <p:txBody>
          <a:bodyPr>
            <a:normAutofit/>
          </a:bodyPr>
          <a:lstStyle/>
          <a:p>
            <a:pPr marL="0" indent="0">
              <a:buNone/>
            </a:pPr>
            <a:r>
              <a:rPr lang="hr-HR" sz="3200" dirty="0"/>
              <a:t> </a:t>
            </a:r>
            <a:r>
              <a:rPr lang="hr-HR" sz="3200" dirty="0" smtClean="0"/>
              <a:t> Mladi su </a:t>
            </a:r>
            <a:r>
              <a:rPr lang="hr-HR" sz="3200" dirty="0"/>
              <a:t>1995. učili kako koristiti </a:t>
            </a:r>
            <a:r>
              <a:rPr lang="hr-HR" sz="3200" dirty="0" smtClean="0"/>
              <a:t>Internet</a:t>
            </a:r>
            <a:r>
              <a:rPr lang="hr-HR" sz="3200" dirty="0"/>
              <a:t> kao dio svakodnevnog </a:t>
            </a:r>
            <a:r>
              <a:rPr lang="hr-HR" sz="3200" dirty="0" smtClean="0"/>
              <a:t>života</a:t>
            </a:r>
            <a:endParaRPr lang="hr-HR" sz="3200" dirty="0"/>
          </a:p>
          <a:p>
            <a:r>
              <a:rPr lang="hr-HR" sz="3200" dirty="0" smtClean="0"/>
              <a:t>Danas </a:t>
            </a:r>
            <a:r>
              <a:rPr lang="hr-HR" sz="3200" dirty="0"/>
              <a:t>ne znaju kako živjeti bez njega</a:t>
            </a:r>
            <a:r>
              <a:rPr lang="hr-HR" sz="3200" dirty="0" smtClean="0"/>
              <a:t>.</a:t>
            </a:r>
          </a:p>
          <a:p>
            <a:endParaRPr lang="hr-HR" sz="3200" dirty="0" smtClean="0"/>
          </a:p>
          <a:p>
            <a:r>
              <a:rPr lang="hr-HR" sz="3200" dirty="0" smtClean="0"/>
              <a:t> </a:t>
            </a:r>
            <a:r>
              <a:rPr lang="hr-HR" sz="3200" dirty="0"/>
              <a:t>Dok je 60 posto tinejdžera 1995. svakodnevno razgovaralo sa svojim prijateljima telefonom, sada ih samo 39 posto telefonira i tek 35 posto ih se svaki dan druži s vršnjacima izvan škole.</a:t>
            </a:r>
          </a:p>
        </p:txBody>
      </p:sp>
    </p:spTree>
    <p:extLst>
      <p:ext uri="{BB962C8B-B14F-4D97-AF65-F5344CB8AC3E}">
        <p14:creationId xmlns:p14="http://schemas.microsoft.com/office/powerpoint/2010/main" val="4546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Internet i mladi</a:t>
            </a:r>
            <a:endParaRPr lang="hr-HR" dirty="0"/>
          </a:p>
        </p:txBody>
      </p:sp>
      <p:sp>
        <p:nvSpPr>
          <p:cNvPr id="3" name="Rezervirano mjesto sadržaja 2"/>
          <p:cNvSpPr>
            <a:spLocks noGrp="1"/>
          </p:cNvSpPr>
          <p:nvPr>
            <p:ph idx="1"/>
          </p:nvPr>
        </p:nvSpPr>
        <p:spPr>
          <a:xfrm>
            <a:off x="838200" y="1880755"/>
            <a:ext cx="10515600" cy="4296207"/>
          </a:xfrm>
        </p:spPr>
        <p:txBody>
          <a:bodyPr>
            <a:normAutofit/>
          </a:bodyPr>
          <a:lstStyle/>
          <a:p>
            <a:r>
              <a:rPr lang="hr-HR" sz="3200" dirty="0" smtClean="0"/>
              <a:t> </a:t>
            </a:r>
            <a:r>
              <a:rPr lang="hr-HR" sz="3200" dirty="0"/>
              <a:t>2005. najpopularnija aktivnost na </a:t>
            </a:r>
            <a:r>
              <a:rPr lang="hr-HR" sz="3200" dirty="0" smtClean="0"/>
              <a:t>Internetu </a:t>
            </a:r>
            <a:r>
              <a:rPr lang="hr-HR" sz="3200" dirty="0"/>
              <a:t>kod mladih bila </a:t>
            </a:r>
            <a:r>
              <a:rPr lang="hr-HR" sz="3200" dirty="0" smtClean="0"/>
              <a:t>je slanje </a:t>
            </a:r>
            <a:r>
              <a:rPr lang="hr-HR" sz="3200" dirty="0"/>
              <a:t>i čitanje </a:t>
            </a:r>
            <a:r>
              <a:rPr lang="hr-HR" sz="3200" dirty="0" smtClean="0"/>
              <a:t>e-</a:t>
            </a:r>
            <a:r>
              <a:rPr lang="hr-HR" sz="3200" dirty="0" err="1" smtClean="0"/>
              <a:t>mailova</a:t>
            </a:r>
            <a:endParaRPr lang="hr-HR" sz="3200" dirty="0" smtClean="0"/>
          </a:p>
          <a:p>
            <a:endParaRPr lang="hr-HR" sz="3200" dirty="0" smtClean="0"/>
          </a:p>
          <a:p>
            <a:endParaRPr lang="hr-HR" sz="3200" dirty="0" smtClean="0"/>
          </a:p>
          <a:p>
            <a:endParaRPr lang="hr-HR" sz="3200" dirty="0"/>
          </a:p>
          <a:p>
            <a:endParaRPr lang="hr-HR" sz="3200" dirty="0" smtClean="0"/>
          </a:p>
          <a:p>
            <a:r>
              <a:rPr lang="hr-HR" sz="3200" dirty="0" smtClean="0"/>
              <a:t>1995</a:t>
            </a:r>
            <a:r>
              <a:rPr lang="hr-HR" sz="3200" dirty="0"/>
              <a:t>. na Internetu bilo oko 23.500 internetskih stranica, a 20 godina kasnije 1.2 milijarde </a:t>
            </a:r>
            <a:endParaRPr lang="hr-HR" sz="3200" dirty="0" smtClean="0"/>
          </a:p>
          <a:p>
            <a:endParaRPr lang="hr-HR" sz="3200" dirty="0"/>
          </a:p>
        </p:txBody>
      </p:sp>
      <p:pic>
        <p:nvPicPr>
          <p:cNvPr id="5" name="Picture 2" descr="Nevjerovatno /Ovako je izgledalo slanje e-maila 1984. godine / Radio  Saraje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112" y="2413000"/>
            <a:ext cx="4484688" cy="271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77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Korištenje medija u SAD-u 1999.,2004. i 2009.</a:t>
            </a:r>
            <a:br>
              <a:rPr lang="hr-HR" dirty="0" smtClean="0"/>
            </a:br>
            <a:r>
              <a:rPr lang="hr-HR" dirty="0" smtClean="0"/>
              <a:t>u satima</a:t>
            </a:r>
            <a:endParaRPr lang="hr-HR" dirty="0"/>
          </a:p>
        </p:txBody>
      </p:sp>
      <p:graphicFrame>
        <p:nvGraphicFramePr>
          <p:cNvPr id="4" name="Rezervirano mjesto sadržaja 3"/>
          <p:cNvGraphicFramePr>
            <a:graphicFrameLocks noGrp="1"/>
          </p:cNvGraphicFramePr>
          <p:nvPr>
            <p:ph idx="1"/>
            <p:extLst>
              <p:ext uri="{D42A27DB-BD31-4B8C-83A1-F6EECF244321}">
                <p14:modId xmlns:p14="http://schemas.microsoft.com/office/powerpoint/2010/main" val="806098372"/>
              </p:ext>
            </p:extLst>
          </p:nvPr>
        </p:nvGraphicFramePr>
        <p:xfrm>
          <a:off x="698500" y="1690687"/>
          <a:ext cx="10655300" cy="4622363"/>
        </p:xfrm>
        <a:graphic>
          <a:graphicData uri="http://schemas.openxmlformats.org/drawingml/2006/table">
            <a:tbl>
              <a:tblPr firstRow="1" bandRow="1">
                <a:tableStyleId>{F5AB1C69-6EDB-4FF4-983F-18BD219EF322}</a:tableStyleId>
              </a:tblPr>
              <a:tblGrid>
                <a:gridCol w="2663825">
                  <a:extLst>
                    <a:ext uri="{9D8B030D-6E8A-4147-A177-3AD203B41FA5}">
                      <a16:colId xmlns:a16="http://schemas.microsoft.com/office/drawing/2014/main" val="1274132995"/>
                    </a:ext>
                  </a:extLst>
                </a:gridCol>
                <a:gridCol w="2663825">
                  <a:extLst>
                    <a:ext uri="{9D8B030D-6E8A-4147-A177-3AD203B41FA5}">
                      <a16:colId xmlns:a16="http://schemas.microsoft.com/office/drawing/2014/main" val="3541671783"/>
                    </a:ext>
                  </a:extLst>
                </a:gridCol>
                <a:gridCol w="2663825">
                  <a:extLst>
                    <a:ext uri="{9D8B030D-6E8A-4147-A177-3AD203B41FA5}">
                      <a16:colId xmlns:a16="http://schemas.microsoft.com/office/drawing/2014/main" val="3452879583"/>
                    </a:ext>
                  </a:extLst>
                </a:gridCol>
                <a:gridCol w="2663825">
                  <a:extLst>
                    <a:ext uri="{9D8B030D-6E8A-4147-A177-3AD203B41FA5}">
                      <a16:colId xmlns:a16="http://schemas.microsoft.com/office/drawing/2014/main" val="3343186121"/>
                    </a:ext>
                  </a:extLst>
                </a:gridCol>
              </a:tblGrid>
              <a:tr h="560189">
                <a:tc>
                  <a:txBody>
                    <a:bodyPr/>
                    <a:lstStyle/>
                    <a:p>
                      <a:endParaRPr lang="hr-HR" dirty="0"/>
                    </a:p>
                  </a:txBody>
                  <a:tcPr/>
                </a:tc>
                <a:tc>
                  <a:txBody>
                    <a:bodyPr/>
                    <a:lstStyle/>
                    <a:p>
                      <a:r>
                        <a:rPr lang="hr-HR" dirty="0" smtClean="0"/>
                        <a:t>1999.</a:t>
                      </a:r>
                      <a:endParaRPr lang="hr-HR" dirty="0"/>
                    </a:p>
                  </a:txBody>
                  <a:tcPr/>
                </a:tc>
                <a:tc>
                  <a:txBody>
                    <a:bodyPr/>
                    <a:lstStyle/>
                    <a:p>
                      <a:r>
                        <a:rPr lang="hr-HR" dirty="0" smtClean="0"/>
                        <a:t>2004.</a:t>
                      </a:r>
                      <a:endParaRPr lang="hr-HR" dirty="0"/>
                    </a:p>
                  </a:txBody>
                  <a:tcPr/>
                </a:tc>
                <a:tc>
                  <a:txBody>
                    <a:bodyPr/>
                    <a:lstStyle/>
                    <a:p>
                      <a:r>
                        <a:rPr lang="hr-HR" dirty="0" smtClean="0"/>
                        <a:t>2009.</a:t>
                      </a:r>
                      <a:endParaRPr lang="hr-HR" dirty="0"/>
                    </a:p>
                  </a:txBody>
                  <a:tcPr/>
                </a:tc>
                <a:extLst>
                  <a:ext uri="{0D108BD9-81ED-4DB2-BD59-A6C34878D82A}">
                    <a16:rowId xmlns:a16="http://schemas.microsoft.com/office/drawing/2014/main" val="1286939286"/>
                  </a:ext>
                </a:extLst>
              </a:tr>
              <a:tr h="560189">
                <a:tc>
                  <a:txBody>
                    <a:bodyPr/>
                    <a:lstStyle/>
                    <a:p>
                      <a:r>
                        <a:rPr lang="hr-HR" dirty="0" smtClean="0"/>
                        <a:t>Televizija </a:t>
                      </a:r>
                      <a:endParaRPr lang="hr-HR" dirty="0"/>
                    </a:p>
                  </a:txBody>
                  <a:tcPr/>
                </a:tc>
                <a:tc>
                  <a:txBody>
                    <a:bodyPr/>
                    <a:lstStyle/>
                    <a:p>
                      <a:r>
                        <a:rPr lang="hr-HR" dirty="0" smtClean="0"/>
                        <a:t>3:47</a:t>
                      </a:r>
                      <a:endParaRPr lang="hr-HR" dirty="0"/>
                    </a:p>
                  </a:txBody>
                  <a:tcPr/>
                </a:tc>
                <a:tc>
                  <a:txBody>
                    <a:bodyPr/>
                    <a:lstStyle/>
                    <a:p>
                      <a:r>
                        <a:rPr lang="hr-HR" dirty="0" smtClean="0"/>
                        <a:t>3.51</a:t>
                      </a:r>
                      <a:endParaRPr lang="hr-HR" dirty="0"/>
                    </a:p>
                  </a:txBody>
                  <a:tcPr/>
                </a:tc>
                <a:tc>
                  <a:txBody>
                    <a:bodyPr/>
                    <a:lstStyle/>
                    <a:p>
                      <a:r>
                        <a:rPr lang="hr-HR" dirty="0" smtClean="0"/>
                        <a:t>4:29</a:t>
                      </a:r>
                      <a:endParaRPr lang="hr-HR" dirty="0"/>
                    </a:p>
                  </a:txBody>
                  <a:tcPr/>
                </a:tc>
                <a:extLst>
                  <a:ext uri="{0D108BD9-81ED-4DB2-BD59-A6C34878D82A}">
                    <a16:rowId xmlns:a16="http://schemas.microsoft.com/office/drawing/2014/main" val="3060050357"/>
                  </a:ext>
                </a:extLst>
              </a:tr>
              <a:tr h="560189">
                <a:tc>
                  <a:txBody>
                    <a:bodyPr/>
                    <a:lstStyle/>
                    <a:p>
                      <a:r>
                        <a:rPr lang="hr-HR" dirty="0" smtClean="0"/>
                        <a:t>Glazba </a:t>
                      </a:r>
                      <a:endParaRPr lang="hr-HR" dirty="0"/>
                    </a:p>
                  </a:txBody>
                  <a:tcPr/>
                </a:tc>
                <a:tc>
                  <a:txBody>
                    <a:bodyPr/>
                    <a:lstStyle/>
                    <a:p>
                      <a:r>
                        <a:rPr lang="hr-HR" dirty="0" smtClean="0"/>
                        <a:t>1:48</a:t>
                      </a:r>
                      <a:endParaRPr lang="hr-HR" dirty="0"/>
                    </a:p>
                  </a:txBody>
                  <a:tcPr/>
                </a:tc>
                <a:tc>
                  <a:txBody>
                    <a:bodyPr/>
                    <a:lstStyle/>
                    <a:p>
                      <a:r>
                        <a:rPr lang="hr-HR" dirty="0" smtClean="0"/>
                        <a:t>1:44</a:t>
                      </a:r>
                      <a:endParaRPr lang="hr-HR" dirty="0"/>
                    </a:p>
                  </a:txBody>
                  <a:tcPr/>
                </a:tc>
                <a:tc>
                  <a:txBody>
                    <a:bodyPr/>
                    <a:lstStyle/>
                    <a:p>
                      <a:r>
                        <a:rPr lang="hr-HR" dirty="0" smtClean="0"/>
                        <a:t>2:31</a:t>
                      </a:r>
                      <a:endParaRPr lang="hr-HR" dirty="0"/>
                    </a:p>
                  </a:txBody>
                  <a:tcPr/>
                </a:tc>
                <a:extLst>
                  <a:ext uri="{0D108BD9-81ED-4DB2-BD59-A6C34878D82A}">
                    <a16:rowId xmlns:a16="http://schemas.microsoft.com/office/drawing/2014/main" val="2103605686"/>
                  </a:ext>
                </a:extLst>
              </a:tr>
              <a:tr h="560189">
                <a:tc>
                  <a:txBody>
                    <a:bodyPr/>
                    <a:lstStyle/>
                    <a:p>
                      <a:r>
                        <a:rPr lang="hr-HR" dirty="0" smtClean="0"/>
                        <a:t>Računalo</a:t>
                      </a:r>
                      <a:endParaRPr lang="hr-HR" dirty="0"/>
                    </a:p>
                  </a:txBody>
                  <a:tcPr/>
                </a:tc>
                <a:tc>
                  <a:txBody>
                    <a:bodyPr/>
                    <a:lstStyle/>
                    <a:p>
                      <a:r>
                        <a:rPr lang="hr-HR" dirty="0" smtClean="0"/>
                        <a:t>0:27</a:t>
                      </a:r>
                      <a:endParaRPr lang="hr-HR" dirty="0"/>
                    </a:p>
                  </a:txBody>
                  <a:tcPr/>
                </a:tc>
                <a:tc>
                  <a:txBody>
                    <a:bodyPr/>
                    <a:lstStyle/>
                    <a:p>
                      <a:r>
                        <a:rPr lang="hr-HR" dirty="0" smtClean="0"/>
                        <a:t>1:02</a:t>
                      </a:r>
                      <a:endParaRPr lang="hr-HR" dirty="0"/>
                    </a:p>
                  </a:txBody>
                  <a:tcPr/>
                </a:tc>
                <a:tc>
                  <a:txBody>
                    <a:bodyPr/>
                    <a:lstStyle/>
                    <a:p>
                      <a:r>
                        <a:rPr lang="hr-HR" dirty="0" smtClean="0"/>
                        <a:t>1:28</a:t>
                      </a:r>
                      <a:endParaRPr lang="hr-HR" dirty="0"/>
                    </a:p>
                  </a:txBody>
                  <a:tcPr/>
                </a:tc>
                <a:extLst>
                  <a:ext uri="{0D108BD9-81ED-4DB2-BD59-A6C34878D82A}">
                    <a16:rowId xmlns:a16="http://schemas.microsoft.com/office/drawing/2014/main" val="4135793881"/>
                  </a:ext>
                </a:extLst>
              </a:tr>
              <a:tr h="560189">
                <a:tc>
                  <a:txBody>
                    <a:bodyPr/>
                    <a:lstStyle/>
                    <a:p>
                      <a:r>
                        <a:rPr lang="hr-HR" dirty="0" smtClean="0"/>
                        <a:t>Videoigre</a:t>
                      </a:r>
                      <a:endParaRPr lang="hr-HR" dirty="0"/>
                    </a:p>
                  </a:txBody>
                  <a:tcPr/>
                </a:tc>
                <a:tc>
                  <a:txBody>
                    <a:bodyPr/>
                    <a:lstStyle/>
                    <a:p>
                      <a:r>
                        <a:rPr lang="hr-HR" dirty="0" smtClean="0"/>
                        <a:t>0:26</a:t>
                      </a:r>
                      <a:endParaRPr lang="hr-HR" dirty="0"/>
                    </a:p>
                  </a:txBody>
                  <a:tcPr/>
                </a:tc>
                <a:tc>
                  <a:txBody>
                    <a:bodyPr/>
                    <a:lstStyle/>
                    <a:p>
                      <a:r>
                        <a:rPr lang="hr-HR" dirty="0" smtClean="0"/>
                        <a:t>0:49</a:t>
                      </a:r>
                      <a:endParaRPr lang="hr-HR" dirty="0"/>
                    </a:p>
                  </a:txBody>
                  <a:tcPr/>
                </a:tc>
                <a:tc>
                  <a:txBody>
                    <a:bodyPr/>
                    <a:lstStyle/>
                    <a:p>
                      <a:r>
                        <a:rPr lang="hr-HR" dirty="0" smtClean="0"/>
                        <a:t>1:13</a:t>
                      </a:r>
                      <a:endParaRPr lang="hr-HR" dirty="0"/>
                    </a:p>
                  </a:txBody>
                  <a:tcPr/>
                </a:tc>
                <a:extLst>
                  <a:ext uri="{0D108BD9-81ED-4DB2-BD59-A6C34878D82A}">
                    <a16:rowId xmlns:a16="http://schemas.microsoft.com/office/drawing/2014/main" val="1026042811"/>
                  </a:ext>
                </a:extLst>
              </a:tr>
              <a:tr h="560189">
                <a:tc>
                  <a:txBody>
                    <a:bodyPr/>
                    <a:lstStyle/>
                    <a:p>
                      <a:r>
                        <a:rPr lang="hr-HR" dirty="0" smtClean="0"/>
                        <a:t>Knjige, časopisi</a:t>
                      </a:r>
                      <a:endParaRPr lang="hr-HR" dirty="0"/>
                    </a:p>
                  </a:txBody>
                  <a:tcPr/>
                </a:tc>
                <a:tc>
                  <a:txBody>
                    <a:bodyPr/>
                    <a:lstStyle/>
                    <a:p>
                      <a:r>
                        <a:rPr lang="hr-HR" dirty="0" smtClean="0"/>
                        <a:t>0:43</a:t>
                      </a:r>
                      <a:endParaRPr lang="hr-HR" dirty="0"/>
                    </a:p>
                  </a:txBody>
                  <a:tcPr/>
                </a:tc>
                <a:tc>
                  <a:txBody>
                    <a:bodyPr/>
                    <a:lstStyle/>
                    <a:p>
                      <a:r>
                        <a:rPr lang="hr-HR" dirty="0" smtClean="0"/>
                        <a:t>0:43</a:t>
                      </a:r>
                      <a:endParaRPr lang="hr-HR" dirty="0"/>
                    </a:p>
                  </a:txBody>
                  <a:tcPr/>
                </a:tc>
                <a:tc>
                  <a:txBody>
                    <a:bodyPr/>
                    <a:lstStyle/>
                    <a:p>
                      <a:r>
                        <a:rPr lang="hr-HR" dirty="0" smtClean="0"/>
                        <a:t>0:38</a:t>
                      </a:r>
                      <a:endParaRPr lang="hr-HR" dirty="0"/>
                    </a:p>
                  </a:txBody>
                  <a:tcPr/>
                </a:tc>
                <a:extLst>
                  <a:ext uri="{0D108BD9-81ED-4DB2-BD59-A6C34878D82A}">
                    <a16:rowId xmlns:a16="http://schemas.microsoft.com/office/drawing/2014/main" val="1039236559"/>
                  </a:ext>
                </a:extLst>
              </a:tr>
              <a:tr h="560189">
                <a:tc>
                  <a:txBody>
                    <a:bodyPr/>
                    <a:lstStyle/>
                    <a:p>
                      <a:r>
                        <a:rPr lang="hr-HR" dirty="0" smtClean="0"/>
                        <a:t>Kino</a:t>
                      </a:r>
                      <a:endParaRPr lang="hr-HR" dirty="0"/>
                    </a:p>
                  </a:txBody>
                  <a:tcPr/>
                </a:tc>
                <a:tc>
                  <a:txBody>
                    <a:bodyPr/>
                    <a:lstStyle/>
                    <a:p>
                      <a:r>
                        <a:rPr lang="hr-HR" dirty="0" smtClean="0"/>
                        <a:t>0:18</a:t>
                      </a:r>
                      <a:endParaRPr lang="hr-HR" dirty="0"/>
                    </a:p>
                  </a:txBody>
                  <a:tcPr/>
                </a:tc>
                <a:tc>
                  <a:txBody>
                    <a:bodyPr/>
                    <a:lstStyle/>
                    <a:p>
                      <a:r>
                        <a:rPr lang="hr-HR" dirty="0" smtClean="0"/>
                        <a:t>0:18</a:t>
                      </a:r>
                      <a:endParaRPr lang="hr-HR" dirty="0"/>
                    </a:p>
                  </a:txBody>
                  <a:tcPr/>
                </a:tc>
                <a:tc>
                  <a:txBody>
                    <a:bodyPr/>
                    <a:lstStyle/>
                    <a:p>
                      <a:r>
                        <a:rPr lang="hr-HR" dirty="0" smtClean="0"/>
                        <a:t>0:25</a:t>
                      </a:r>
                      <a:endParaRPr lang="hr-HR" dirty="0"/>
                    </a:p>
                  </a:txBody>
                  <a:tcPr/>
                </a:tc>
                <a:extLst>
                  <a:ext uri="{0D108BD9-81ED-4DB2-BD59-A6C34878D82A}">
                    <a16:rowId xmlns:a16="http://schemas.microsoft.com/office/drawing/2014/main" val="4257158067"/>
                  </a:ext>
                </a:extLst>
              </a:tr>
              <a:tr h="560189">
                <a:tc>
                  <a:txBody>
                    <a:bodyPr/>
                    <a:lstStyle/>
                    <a:p>
                      <a:r>
                        <a:rPr lang="hr-HR" sz="2000" b="1" dirty="0" smtClean="0"/>
                        <a:t>Ukupno korištenje medija</a:t>
                      </a:r>
                      <a:endParaRPr lang="hr-HR" sz="2000" b="1" dirty="0"/>
                    </a:p>
                  </a:txBody>
                  <a:tcPr/>
                </a:tc>
                <a:tc>
                  <a:txBody>
                    <a:bodyPr/>
                    <a:lstStyle/>
                    <a:p>
                      <a:r>
                        <a:rPr lang="hr-HR" sz="2000" b="1" dirty="0" smtClean="0"/>
                        <a:t>7:29</a:t>
                      </a:r>
                      <a:endParaRPr lang="hr-HR" sz="2000" b="1" dirty="0"/>
                    </a:p>
                  </a:txBody>
                  <a:tcPr/>
                </a:tc>
                <a:tc>
                  <a:txBody>
                    <a:bodyPr/>
                    <a:lstStyle/>
                    <a:p>
                      <a:r>
                        <a:rPr lang="hr-HR" sz="2000" b="1" dirty="0" smtClean="0"/>
                        <a:t>8.33</a:t>
                      </a:r>
                      <a:endParaRPr lang="hr-HR" sz="2000" b="1" dirty="0"/>
                    </a:p>
                  </a:txBody>
                  <a:tcPr/>
                </a:tc>
                <a:tc>
                  <a:txBody>
                    <a:bodyPr/>
                    <a:lstStyle/>
                    <a:p>
                      <a:r>
                        <a:rPr lang="hr-HR" sz="2000" b="1" dirty="0" smtClean="0"/>
                        <a:t>10:45</a:t>
                      </a:r>
                      <a:endParaRPr lang="hr-HR" sz="2000" b="1" dirty="0"/>
                    </a:p>
                  </a:txBody>
                  <a:tcPr/>
                </a:tc>
                <a:extLst>
                  <a:ext uri="{0D108BD9-81ED-4DB2-BD59-A6C34878D82A}">
                    <a16:rowId xmlns:a16="http://schemas.microsoft.com/office/drawing/2014/main" val="3499540641"/>
                  </a:ext>
                </a:extLst>
              </a:tr>
            </a:tbl>
          </a:graphicData>
        </a:graphic>
      </p:graphicFrame>
    </p:spTree>
    <p:extLst>
      <p:ext uri="{BB962C8B-B14F-4D97-AF65-F5344CB8AC3E}">
        <p14:creationId xmlns:p14="http://schemas.microsoft.com/office/powerpoint/2010/main" val="148642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b="1" dirty="0" smtClean="0"/>
              <a:t>Televizori zauzimaju središnje mjesto u našim sobama</a:t>
            </a:r>
            <a:endParaRPr lang="en-US" b="1" dirty="0"/>
          </a:p>
        </p:txBody>
      </p:sp>
      <p:pic>
        <p:nvPicPr>
          <p:cNvPr id="1026" name="Picture 2" descr="3D-s moziélmény a nappalib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9601" y="1877261"/>
            <a:ext cx="7861300" cy="429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12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600" b="1" dirty="0"/>
              <a:t>Što mladi danas rade na </a:t>
            </a:r>
            <a:r>
              <a:rPr lang="hr-HR" sz="3600" b="1" dirty="0" smtClean="0"/>
              <a:t>internetu</a:t>
            </a:r>
            <a:r>
              <a:rPr lang="hr-HR" sz="3600" b="1" dirty="0"/>
              <a:t>?</a:t>
            </a:r>
            <a:br>
              <a:rPr lang="hr-HR" sz="3600" b="1" dirty="0"/>
            </a:br>
            <a:endParaRPr lang="en-US" sz="3600" b="1" dirty="0"/>
          </a:p>
        </p:txBody>
      </p:sp>
      <p:sp>
        <p:nvSpPr>
          <p:cNvPr id="3" name="Content Placeholder 2"/>
          <p:cNvSpPr>
            <a:spLocks noGrp="1"/>
          </p:cNvSpPr>
          <p:nvPr>
            <p:ph idx="1"/>
          </p:nvPr>
        </p:nvSpPr>
        <p:spPr/>
        <p:txBody>
          <a:bodyPr/>
          <a:lstStyle/>
          <a:p>
            <a:r>
              <a:rPr lang="hr-HR" dirty="0"/>
              <a:t>D</a:t>
            </a:r>
            <a:r>
              <a:rPr lang="en-US" dirty="0" err="1" smtClean="0"/>
              <a:t>jeca</a:t>
            </a:r>
            <a:r>
              <a:rPr lang="en-US" dirty="0" smtClean="0"/>
              <a:t> </a:t>
            </a:r>
            <a:r>
              <a:rPr lang="en-US" dirty="0" err="1"/>
              <a:t>danas</a:t>
            </a:r>
            <a:r>
              <a:rPr lang="en-US" dirty="0"/>
              <a:t> </a:t>
            </a:r>
            <a:r>
              <a:rPr lang="en-US" dirty="0" err="1"/>
              <a:t>provode</a:t>
            </a:r>
            <a:r>
              <a:rPr lang="en-US" dirty="0"/>
              <a:t> </a:t>
            </a:r>
            <a:r>
              <a:rPr lang="en-US" dirty="0" err="1"/>
              <a:t>više</a:t>
            </a:r>
            <a:r>
              <a:rPr lang="en-US" dirty="0"/>
              <a:t> </a:t>
            </a:r>
            <a:r>
              <a:rPr lang="en-US" dirty="0" err="1"/>
              <a:t>vremena</a:t>
            </a:r>
            <a:r>
              <a:rPr lang="en-US" dirty="0"/>
              <a:t> u </a:t>
            </a:r>
            <a:r>
              <a:rPr lang="en-US" dirty="0" err="1"/>
              <a:t>društvu</a:t>
            </a:r>
            <a:r>
              <a:rPr lang="en-US" dirty="0"/>
              <a:t> </a:t>
            </a:r>
            <a:r>
              <a:rPr lang="en-US" dirty="0" err="1"/>
              <a:t>raznih</a:t>
            </a:r>
            <a:r>
              <a:rPr lang="en-US" dirty="0"/>
              <a:t> </a:t>
            </a:r>
            <a:r>
              <a:rPr lang="en-US" dirty="0" err="1"/>
              <a:t>medija</a:t>
            </a:r>
            <a:r>
              <a:rPr lang="en-US" dirty="0"/>
              <a:t> </a:t>
            </a:r>
            <a:endParaRPr lang="hr-HR" dirty="0" smtClean="0"/>
          </a:p>
          <a:p>
            <a:pPr marL="0" indent="0">
              <a:buNone/>
            </a:pPr>
            <a:r>
              <a:rPr lang="hr-HR" dirty="0"/>
              <a:t> </a:t>
            </a:r>
            <a:r>
              <a:rPr lang="hr-HR" dirty="0" smtClean="0"/>
              <a:t>   </a:t>
            </a:r>
            <a:r>
              <a:rPr lang="en-US" dirty="0" err="1" smtClean="0"/>
              <a:t>nego</a:t>
            </a:r>
            <a:r>
              <a:rPr lang="en-US" dirty="0" smtClean="0"/>
              <a:t> </a:t>
            </a:r>
            <a:r>
              <a:rPr lang="en-US" dirty="0" err="1"/>
              <a:t>što</a:t>
            </a:r>
            <a:r>
              <a:rPr lang="en-US" dirty="0"/>
              <a:t> </a:t>
            </a:r>
            <a:r>
              <a:rPr lang="en-US" dirty="0" err="1"/>
              <a:t>provode</a:t>
            </a:r>
            <a:r>
              <a:rPr lang="en-US" dirty="0"/>
              <a:t> u </a:t>
            </a:r>
            <a:r>
              <a:rPr lang="en-US" dirty="0" err="1"/>
              <a:t>školskim</a:t>
            </a:r>
            <a:r>
              <a:rPr lang="en-US" dirty="0"/>
              <a:t> </a:t>
            </a:r>
            <a:r>
              <a:rPr lang="en-US" dirty="0" err="1" smtClean="0"/>
              <a:t>klupama</a:t>
            </a:r>
            <a:endParaRPr lang="hr-HR" dirty="0" smtClean="0"/>
          </a:p>
          <a:p>
            <a:endParaRPr lang="hr-HR" dirty="0"/>
          </a:p>
          <a:p>
            <a:r>
              <a:rPr lang="en-US" dirty="0" err="1"/>
              <a:t>Omiljene</a:t>
            </a:r>
            <a:r>
              <a:rPr lang="en-US" dirty="0"/>
              <a:t> </a:t>
            </a:r>
            <a:r>
              <a:rPr lang="en-US" dirty="0" err="1"/>
              <a:t>su</a:t>
            </a:r>
            <a:r>
              <a:rPr lang="en-US" dirty="0"/>
              <a:t> </a:t>
            </a:r>
            <a:r>
              <a:rPr lang="en-US" dirty="0" err="1"/>
              <a:t>aktivnosti</a:t>
            </a:r>
            <a:r>
              <a:rPr lang="en-US" dirty="0"/>
              <a:t> </a:t>
            </a:r>
            <a:r>
              <a:rPr lang="en-US" dirty="0" err="1"/>
              <a:t>na</a:t>
            </a:r>
            <a:r>
              <a:rPr lang="en-US" dirty="0"/>
              <a:t> </a:t>
            </a:r>
            <a:r>
              <a:rPr lang="en-US" dirty="0" err="1" smtClean="0"/>
              <a:t>internetu</a:t>
            </a:r>
            <a:r>
              <a:rPr lang="hr-HR" dirty="0" smtClean="0"/>
              <a:t>:</a:t>
            </a:r>
          </a:p>
          <a:p>
            <a:r>
              <a:rPr lang="en-US" dirty="0" smtClean="0"/>
              <a:t> </a:t>
            </a:r>
            <a:r>
              <a:rPr lang="en-US" dirty="0" err="1"/>
              <a:t>traženje</a:t>
            </a:r>
            <a:r>
              <a:rPr lang="en-US" dirty="0"/>
              <a:t> </a:t>
            </a:r>
            <a:r>
              <a:rPr lang="en-US" dirty="0" err="1"/>
              <a:t>zabavnih</a:t>
            </a:r>
            <a:r>
              <a:rPr lang="en-US" dirty="0"/>
              <a:t> </a:t>
            </a:r>
            <a:r>
              <a:rPr lang="en-US" dirty="0" err="1"/>
              <a:t>sadržaja</a:t>
            </a:r>
            <a:r>
              <a:rPr lang="en-US" dirty="0"/>
              <a:t> (</a:t>
            </a:r>
            <a:r>
              <a:rPr lang="en-US" dirty="0" err="1"/>
              <a:t>glazba</a:t>
            </a:r>
            <a:r>
              <a:rPr lang="en-US" dirty="0"/>
              <a:t>, </a:t>
            </a:r>
            <a:r>
              <a:rPr lang="en-US" dirty="0" err="1"/>
              <a:t>filmovi</a:t>
            </a:r>
            <a:r>
              <a:rPr lang="en-US" dirty="0"/>
              <a:t>, </a:t>
            </a:r>
            <a:r>
              <a:rPr lang="en-US" dirty="0" err="1"/>
              <a:t>igre</a:t>
            </a:r>
            <a:r>
              <a:rPr lang="en-US" dirty="0" smtClean="0"/>
              <a:t>)</a:t>
            </a:r>
            <a:endParaRPr lang="hr-HR" dirty="0" smtClean="0"/>
          </a:p>
          <a:p>
            <a:r>
              <a:rPr lang="en-US" dirty="0" smtClean="0"/>
              <a:t> </a:t>
            </a:r>
            <a:r>
              <a:rPr lang="en-US" dirty="0" err="1"/>
              <a:t>dopisivanje</a:t>
            </a:r>
            <a:r>
              <a:rPr lang="en-US" dirty="0"/>
              <a:t> s </a:t>
            </a:r>
            <a:r>
              <a:rPr lang="en-US" dirty="0" err="1"/>
              <a:t>prijateljima</a:t>
            </a:r>
            <a:r>
              <a:rPr lang="en-US" dirty="0"/>
              <a:t> </a:t>
            </a:r>
            <a:endParaRPr lang="hr-HR" dirty="0"/>
          </a:p>
          <a:p>
            <a:r>
              <a:rPr lang="en-US" dirty="0" smtClean="0"/>
              <a:t> </a:t>
            </a:r>
            <a:r>
              <a:rPr lang="en-US" dirty="0" err="1" smtClean="0"/>
              <a:t>korištenje</a:t>
            </a:r>
            <a:r>
              <a:rPr lang="en-US" dirty="0" smtClean="0"/>
              <a:t> </a:t>
            </a:r>
            <a:r>
              <a:rPr lang="en-US" dirty="0" err="1" smtClean="0"/>
              <a:t>specijalizirani</a:t>
            </a:r>
            <a:r>
              <a:rPr lang="hr-HR" dirty="0" smtClean="0"/>
              <a:t>h</a:t>
            </a:r>
            <a:r>
              <a:rPr lang="en-US" dirty="0" smtClean="0"/>
              <a:t> </a:t>
            </a:r>
            <a:r>
              <a:rPr lang="en-US" dirty="0" err="1"/>
              <a:t>stranicama</a:t>
            </a:r>
            <a:r>
              <a:rPr lang="en-US" dirty="0"/>
              <a:t> </a:t>
            </a:r>
            <a:r>
              <a:rPr lang="en-US" dirty="0" err="1"/>
              <a:t>za</a:t>
            </a:r>
            <a:r>
              <a:rPr lang="en-US" dirty="0"/>
              <a:t> </a:t>
            </a:r>
            <a:r>
              <a:rPr lang="en-US" dirty="0" err="1" smtClean="0"/>
              <a:t>druženje</a:t>
            </a:r>
            <a:endParaRPr lang="en-US" dirty="0"/>
          </a:p>
        </p:txBody>
      </p:sp>
      <p:pic>
        <p:nvPicPr>
          <p:cNvPr id="4" name="Picture 2" descr="http://www.skole.hr/upload/portalzaskole/images/newsimg/20953/shutterstock_11431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26" y="2374900"/>
            <a:ext cx="3158837"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767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800" b="1" dirty="0">
                <a:solidFill>
                  <a:srgbClr val="002060"/>
                </a:solidFill>
              </a:rPr>
              <a:t>Izvještaj </a:t>
            </a:r>
            <a:r>
              <a:rPr lang="hr-HR" sz="2800" b="1" i="1" dirty="0">
                <a:solidFill>
                  <a:srgbClr val="002060"/>
                </a:solidFill>
              </a:rPr>
              <a:t>EU Kids Online 2020: Rezultati istraživanja iz 19 zemalja</a:t>
            </a:r>
            <a:r>
              <a:rPr lang="hr-HR" sz="2800" b="1" dirty="0">
                <a:solidFill>
                  <a:srgbClr val="002060"/>
                </a:solidFill>
              </a:rPr>
              <a:t> donosi nove i dublje uvide i razumijevanje u online živote suvremene </a:t>
            </a:r>
            <a:r>
              <a:rPr lang="hr-HR" sz="2800" b="1" dirty="0" smtClean="0">
                <a:solidFill>
                  <a:srgbClr val="002060"/>
                </a:solidFill>
              </a:rPr>
              <a:t>djece</a:t>
            </a:r>
            <a:endParaRPr lang="hr-HR" sz="2800" b="1" dirty="0">
              <a:solidFill>
                <a:srgbClr val="002060"/>
              </a:solidFill>
            </a:endParaRPr>
          </a:p>
        </p:txBody>
      </p:sp>
      <p:sp>
        <p:nvSpPr>
          <p:cNvPr id="3" name="Rezervirano mjesto sadržaja 2"/>
          <p:cNvSpPr>
            <a:spLocks noGrp="1"/>
          </p:cNvSpPr>
          <p:nvPr>
            <p:ph idx="1"/>
          </p:nvPr>
        </p:nvSpPr>
        <p:spPr/>
        <p:txBody>
          <a:bodyPr/>
          <a:lstStyle/>
          <a:p>
            <a:pPr fontAlgn="base"/>
            <a:r>
              <a:rPr lang="hr-HR" b="1" cap="all" dirty="0"/>
              <a:t>HRVATSKI NACIONALNI IZVJEŠTAJ</a:t>
            </a:r>
          </a:p>
          <a:p>
            <a:pPr fontAlgn="base"/>
            <a:r>
              <a:rPr lang="hr-HR" dirty="0"/>
              <a:t>U Hrvatskoj je u istraživanju sudjelovalo</a:t>
            </a:r>
            <a:r>
              <a:rPr lang="hr-HR" b="1" dirty="0"/>
              <a:t> 1.017 djece u dobi od 9 do 17 godina te onaj roditelj koji ima više uvida u prakse djeteta na internetu</a:t>
            </a:r>
            <a:endParaRPr lang="hr-HR" dirty="0"/>
          </a:p>
          <a:p>
            <a:r>
              <a:rPr lang="hr-HR" dirty="0"/>
              <a:t>Djeca </a:t>
            </a:r>
            <a:r>
              <a:rPr lang="hr-HR" b="1" dirty="0"/>
              <a:t>internetu najčešće </a:t>
            </a:r>
            <a:r>
              <a:rPr lang="hr-HR" b="1" dirty="0" smtClean="0"/>
              <a:t>pristupaju preko </a:t>
            </a:r>
            <a:r>
              <a:rPr lang="hr-HR" b="1" dirty="0"/>
              <a:t>pametnih telefona i računala/laptopa/notebooka</a:t>
            </a:r>
            <a:r>
              <a:rPr lang="hr-HR" dirty="0"/>
              <a:t>.</a:t>
            </a:r>
          </a:p>
          <a:p>
            <a:r>
              <a:rPr lang="hr-HR" dirty="0"/>
              <a:t>Gotovo polovica djece u dobi od 9 do 11 godine, 2/3 djece u dobi od 12 do 14 godina te 3/4 djece u dobi od 15 do 17 godina </a:t>
            </a:r>
            <a:r>
              <a:rPr lang="hr-HR" b="1" dirty="0"/>
              <a:t>može pristupiti internetu uvijek kada želi ili treba</a:t>
            </a:r>
            <a:r>
              <a:rPr lang="hr-HR" dirty="0"/>
              <a:t>.</a:t>
            </a:r>
          </a:p>
          <a:p>
            <a:endParaRPr lang="hr-HR" dirty="0"/>
          </a:p>
        </p:txBody>
      </p:sp>
    </p:spTree>
    <p:extLst>
      <p:ext uri="{BB962C8B-B14F-4D97-AF65-F5344CB8AC3E}">
        <p14:creationId xmlns:p14="http://schemas.microsoft.com/office/powerpoint/2010/main" val="3258671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Privatnost na društvenim mrežama</a:t>
            </a:r>
            <a:endParaRPr lang="hr-HR" dirty="0"/>
          </a:p>
        </p:txBody>
      </p:sp>
      <p:sp>
        <p:nvSpPr>
          <p:cNvPr id="3" name="Rezervirano mjesto sadržaja 2"/>
          <p:cNvSpPr>
            <a:spLocks noGrp="1"/>
          </p:cNvSpPr>
          <p:nvPr>
            <p:ph idx="1"/>
          </p:nvPr>
        </p:nvSpPr>
        <p:spPr/>
        <p:txBody>
          <a:bodyPr/>
          <a:lstStyle/>
          <a:p>
            <a:r>
              <a:rPr lang="hr-HR" dirty="0" smtClean="0"/>
              <a:t>svako </a:t>
            </a:r>
            <a:r>
              <a:rPr lang="hr-HR" dirty="0"/>
              <a:t>četvrto dijete u dobi od 9 do 14 godina te svako treće dijete u dobi od 15 do 17 </a:t>
            </a:r>
            <a:r>
              <a:rPr lang="hr-HR" dirty="0" smtClean="0"/>
              <a:t>godina </a:t>
            </a:r>
            <a:r>
              <a:rPr lang="hr-HR" dirty="0"/>
              <a:t>u potpunosti </a:t>
            </a:r>
            <a:r>
              <a:rPr lang="hr-HR" dirty="0" smtClean="0"/>
              <a:t>je ili </a:t>
            </a:r>
            <a:r>
              <a:rPr lang="hr-HR" dirty="0"/>
              <a:t>uglavnom</a:t>
            </a:r>
            <a:r>
              <a:rPr lang="hr-HR" b="1" dirty="0"/>
              <a:t> zabrinuto za svoju privatnost na internetu</a:t>
            </a:r>
            <a:r>
              <a:rPr lang="hr-HR" dirty="0" smtClean="0"/>
              <a:t>.</a:t>
            </a:r>
          </a:p>
          <a:p>
            <a:r>
              <a:rPr lang="hr-HR" dirty="0" smtClean="0"/>
              <a:t>svako </a:t>
            </a:r>
            <a:r>
              <a:rPr lang="hr-HR" dirty="0"/>
              <a:t>peto dijete u dobi od 9 do 17 godina u potpunosti ili uglavnom </a:t>
            </a:r>
            <a:r>
              <a:rPr lang="hr-HR" b="1" dirty="0"/>
              <a:t>ne zna promijeniti postavke privatnosti</a:t>
            </a:r>
            <a:r>
              <a:rPr lang="hr-HR" dirty="0"/>
              <a:t>, npr. na društvenim mrežama</a:t>
            </a:r>
            <a:r>
              <a:rPr lang="hr-HR" dirty="0" smtClean="0"/>
              <a:t>.</a:t>
            </a:r>
          </a:p>
          <a:p>
            <a:endParaRPr lang="hr-HR" dirty="0"/>
          </a:p>
        </p:txBody>
      </p:sp>
      <p:pic>
        <p:nvPicPr>
          <p:cNvPr id="4" name="Picture 2" descr="So… Sexting, What is it? – Cybersm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515" y="4197926"/>
            <a:ext cx="3495067" cy="227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25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6616700" cy="5649119"/>
          </a:xfrm>
        </p:spPr>
        <p:txBody>
          <a:bodyPr>
            <a:normAutofit fontScale="90000"/>
          </a:bodyPr>
          <a:lstStyle/>
          <a:p>
            <a:r>
              <a:rPr lang="hr-HR" dirty="0">
                <a:latin typeface="+mn-lt"/>
              </a:rPr>
              <a:t>O</a:t>
            </a:r>
            <a:r>
              <a:rPr lang="hr-HR" dirty="0" smtClean="0">
                <a:latin typeface="+mn-lt"/>
              </a:rPr>
              <a:t>pasnosti interneta</a:t>
            </a:r>
            <a:r>
              <a:rPr lang="hr-HR" dirty="0" smtClean="0"/>
              <a:t/>
            </a:r>
            <a:br>
              <a:rPr lang="hr-HR" dirty="0" smtClean="0"/>
            </a:br>
            <a:r>
              <a:rPr lang="hr-HR" dirty="0">
                <a:latin typeface="+mn-lt"/>
              </a:rPr>
              <a:t/>
            </a:r>
            <a:br>
              <a:rPr lang="hr-HR" dirty="0">
                <a:latin typeface="+mn-lt"/>
              </a:rPr>
            </a:br>
            <a:r>
              <a:rPr lang="hr-HR" sz="3100" dirty="0" smtClean="0">
                <a:latin typeface="+mn-lt"/>
              </a:rPr>
              <a:t>Svako </a:t>
            </a:r>
            <a:r>
              <a:rPr lang="hr-HR" sz="3100" dirty="0">
                <a:latin typeface="+mn-lt"/>
              </a:rPr>
              <a:t>deseto dijete u dobi od 15 do 17 godina </a:t>
            </a:r>
            <a:r>
              <a:rPr lang="hr-HR" sz="3100" b="1" dirty="0">
                <a:latin typeface="+mn-lt"/>
              </a:rPr>
              <a:t>prihvaća sve zahtjeve za prijateljstvom drugih ljudi na društvenim mrežama</a:t>
            </a:r>
            <a:r>
              <a:rPr lang="hr-HR" sz="3100" dirty="0" smtClean="0">
                <a:latin typeface="+mn-lt"/>
              </a:rPr>
              <a:t>.</a:t>
            </a:r>
            <a:br>
              <a:rPr lang="hr-HR" sz="3100" dirty="0" smtClean="0">
                <a:latin typeface="+mn-lt"/>
              </a:rPr>
            </a:br>
            <a:r>
              <a:rPr lang="hr-HR" sz="3100" dirty="0">
                <a:latin typeface="+mn-lt"/>
              </a:rPr>
              <a:t/>
            </a:r>
            <a:br>
              <a:rPr lang="hr-HR" sz="3100" dirty="0">
                <a:latin typeface="+mn-lt"/>
              </a:rPr>
            </a:br>
            <a:r>
              <a:rPr lang="hr-HR" sz="3100" dirty="0" smtClean="0">
                <a:latin typeface="+mn-lt"/>
              </a:rPr>
              <a:t> </a:t>
            </a:r>
            <a:r>
              <a:rPr lang="hr-HR" sz="3100" dirty="0">
                <a:latin typeface="+mn-lt"/>
              </a:rPr>
              <a:t>Istodobno, gotovo </a:t>
            </a:r>
            <a:r>
              <a:rPr lang="hr-HR" sz="3100" b="1" dirty="0">
                <a:latin typeface="+mn-lt"/>
              </a:rPr>
              <a:t>svako četvrto dijete te dobi svakoga tjedna traži </a:t>
            </a:r>
            <a:r>
              <a:rPr lang="hr-HR" sz="3100" dirty="0">
                <a:latin typeface="+mn-lt"/>
              </a:rPr>
              <a:t>na internetu </a:t>
            </a:r>
            <a:r>
              <a:rPr lang="hr-HR" sz="3100" b="1" dirty="0">
                <a:latin typeface="+mn-lt"/>
              </a:rPr>
              <a:t>nove prijatelje ili kontakte</a:t>
            </a:r>
            <a:r>
              <a:rPr lang="hr-HR" dirty="0">
                <a:latin typeface="+mn-lt"/>
              </a:rPr>
              <a:t>.</a:t>
            </a:r>
            <a:br>
              <a:rPr lang="hr-HR" dirty="0">
                <a:latin typeface="+mn-lt"/>
              </a:rPr>
            </a:br>
            <a:r>
              <a:rPr lang="hr-HR" dirty="0">
                <a:latin typeface="+mn-lt"/>
              </a:rPr>
              <a:t/>
            </a:r>
            <a:br>
              <a:rPr lang="hr-HR" dirty="0">
                <a:latin typeface="+mn-lt"/>
              </a:rPr>
            </a:br>
            <a:endParaRPr lang="hr-HR" dirty="0">
              <a:latin typeface="+mn-lt"/>
            </a:endParaRPr>
          </a:p>
        </p:txBody>
      </p:sp>
      <p:pic>
        <p:nvPicPr>
          <p:cNvPr id="10244" name="Picture 4" descr="Ljetopis: ISTINITE PRIČE: Kako ljubav preko interneta izgleda u stvarnos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54900" y="2489200"/>
            <a:ext cx="4114800" cy="352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89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Opasnosti interneta</a:t>
            </a:r>
          </a:p>
        </p:txBody>
      </p:sp>
      <p:sp>
        <p:nvSpPr>
          <p:cNvPr id="3" name="Rezervirano mjesto sadržaja 2"/>
          <p:cNvSpPr>
            <a:spLocks noGrp="1"/>
          </p:cNvSpPr>
          <p:nvPr>
            <p:ph idx="1"/>
          </p:nvPr>
        </p:nvSpPr>
        <p:spPr/>
        <p:txBody>
          <a:bodyPr/>
          <a:lstStyle/>
          <a:p>
            <a:r>
              <a:rPr lang="hr-HR" dirty="0"/>
              <a:t>gotovo svako treće dijete u dobi od 9 do 17 godina je u posljednjih godinu dana (od trenutka provedbe istraživanja) </a:t>
            </a:r>
            <a:r>
              <a:rPr lang="hr-HR" b="1" dirty="0"/>
              <a:t>komuniciralo na internetu s osobama koje nisu upoznali uživo</a:t>
            </a:r>
            <a:r>
              <a:rPr lang="hr-HR" dirty="0"/>
              <a:t>. </a:t>
            </a:r>
            <a:endParaRPr lang="hr-HR" dirty="0" smtClean="0"/>
          </a:p>
          <a:p>
            <a:endParaRPr lang="hr-HR" dirty="0"/>
          </a:p>
          <a:p>
            <a:r>
              <a:rPr lang="hr-HR" dirty="0" smtClean="0"/>
              <a:t>To </a:t>
            </a:r>
            <a:r>
              <a:rPr lang="hr-HR" dirty="0"/>
              <a:t>je činilo </a:t>
            </a:r>
            <a:r>
              <a:rPr lang="hr-HR" b="1" dirty="0"/>
              <a:t>svako deseto dijete </a:t>
            </a:r>
            <a:r>
              <a:rPr lang="hr-HR" dirty="0"/>
              <a:t>u dobi od 9 do 11 godina, </a:t>
            </a:r>
            <a:r>
              <a:rPr lang="hr-HR" b="1" dirty="0"/>
              <a:t>svako četvrto dijete </a:t>
            </a:r>
            <a:r>
              <a:rPr lang="hr-HR" dirty="0"/>
              <a:t>u dobi od 12 do 14 godina te </a:t>
            </a:r>
            <a:r>
              <a:rPr lang="hr-HR" b="1" dirty="0"/>
              <a:t>gotovo svako drugo dijete </a:t>
            </a:r>
            <a:r>
              <a:rPr lang="hr-HR" dirty="0"/>
              <a:t>u dobi od 15 do 17 godina.</a:t>
            </a:r>
          </a:p>
          <a:p>
            <a:endParaRPr lang="hr-HR" dirty="0"/>
          </a:p>
        </p:txBody>
      </p:sp>
    </p:spTree>
    <p:extLst>
      <p:ext uri="{BB962C8B-B14F-4D97-AF65-F5344CB8AC3E}">
        <p14:creationId xmlns:p14="http://schemas.microsoft.com/office/powerpoint/2010/main" val="331653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 Opasnosti i</a:t>
            </a:r>
            <a:r>
              <a:rPr lang="hr-HR" dirty="0" smtClean="0"/>
              <a:t>nterneta</a:t>
            </a:r>
            <a:endParaRPr lang="hr-HR" dirty="0"/>
          </a:p>
        </p:txBody>
      </p:sp>
      <p:sp>
        <p:nvSpPr>
          <p:cNvPr id="3" name="Rezervirano mjesto sadržaja 2"/>
          <p:cNvSpPr>
            <a:spLocks noGrp="1"/>
          </p:cNvSpPr>
          <p:nvPr>
            <p:ph idx="1"/>
          </p:nvPr>
        </p:nvSpPr>
        <p:spPr>
          <a:xfrm>
            <a:off x="826174" y="1346811"/>
            <a:ext cx="10709479" cy="4991644"/>
          </a:xfrm>
        </p:spPr>
        <p:txBody>
          <a:bodyPr>
            <a:normAutofit/>
          </a:bodyPr>
          <a:lstStyle/>
          <a:p>
            <a:r>
              <a:rPr lang="hr-HR" dirty="0"/>
              <a:t>Više od 1/10 djece u dobi od 9 do 17 godina se u posljednjih godinu dana</a:t>
            </a:r>
            <a:r>
              <a:rPr lang="hr-HR" b="1" dirty="0"/>
              <a:t> susrelo uživo s osobom koju su upoznali na internetu</a:t>
            </a:r>
            <a:r>
              <a:rPr lang="hr-HR" dirty="0"/>
              <a:t>. To je napravilo </a:t>
            </a:r>
            <a:r>
              <a:rPr lang="hr-HR" b="1" dirty="0"/>
              <a:t>svako četvrto dijete u dobi od 15 do 17 </a:t>
            </a:r>
            <a:r>
              <a:rPr lang="hr-HR" b="1" dirty="0" smtClean="0"/>
              <a:t>godina </a:t>
            </a:r>
            <a:r>
              <a:rPr lang="hr-HR" dirty="0" smtClean="0"/>
              <a:t>i </a:t>
            </a:r>
            <a:r>
              <a:rPr lang="hr-HR" dirty="0"/>
              <a:t>svako deseto dijete u dobi od 12 do 14 godina.</a:t>
            </a:r>
          </a:p>
          <a:p>
            <a:endParaRPr lang="hr-HR" dirty="0" smtClean="0"/>
          </a:p>
          <a:p>
            <a:endParaRPr lang="hr-HR" dirty="0"/>
          </a:p>
        </p:txBody>
      </p:sp>
      <p:pic>
        <p:nvPicPr>
          <p:cNvPr id="5" name="Picture 2" descr="Usamljenost ubija. Ko je u najvećoj opasnosti od usamljenosti? - Penz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699164"/>
            <a:ext cx="9060873" cy="235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51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31799"/>
            <a:ext cx="10515600" cy="2685473"/>
          </a:xfrm>
        </p:spPr>
        <p:txBody>
          <a:bodyPr>
            <a:normAutofit fontScale="90000"/>
          </a:bodyPr>
          <a:lstStyle/>
          <a:p>
            <a:pPr algn="ctr"/>
            <a:r>
              <a:rPr lang="hr-HR" sz="2700" dirty="0" smtClean="0"/>
              <a:t/>
            </a:r>
            <a:br>
              <a:rPr lang="hr-HR" sz="2700" dirty="0" smtClean="0"/>
            </a:br>
            <a:r>
              <a:rPr lang="hr-HR" sz="2700" dirty="0"/>
              <a:t/>
            </a:r>
            <a:br>
              <a:rPr lang="hr-HR" sz="2700" dirty="0"/>
            </a:br>
            <a:r>
              <a:rPr lang="hr-HR" sz="2700" dirty="0" smtClean="0"/>
              <a:t/>
            </a:r>
            <a:br>
              <a:rPr lang="hr-HR" sz="2700" dirty="0" smtClean="0"/>
            </a:br>
            <a:r>
              <a:rPr lang="hr-HR" sz="2700" dirty="0" smtClean="0">
                <a:latin typeface="+mn-lt"/>
              </a:rPr>
              <a:t>  </a:t>
            </a:r>
            <a:r>
              <a:rPr lang="hr-HR" sz="3600" b="1" dirty="0">
                <a:latin typeface="+mn-lt"/>
              </a:rPr>
              <a:t>N</a:t>
            </a:r>
            <a:r>
              <a:rPr lang="hr-HR" sz="3600" b="1" dirty="0" smtClean="0">
                <a:latin typeface="+mn-lt"/>
              </a:rPr>
              <a:t>eprimjereni sadržaji</a:t>
            </a:r>
            <a:r>
              <a:rPr lang="hr-HR" sz="3600" b="1" dirty="0">
                <a:latin typeface="+mn-lt"/>
              </a:rPr>
              <a:t/>
            </a:r>
            <a:br>
              <a:rPr lang="hr-HR" sz="3600" b="1" dirty="0">
                <a:latin typeface="+mn-lt"/>
              </a:rPr>
            </a:br>
            <a:r>
              <a:rPr lang="hr-HR" sz="3100" dirty="0" smtClean="0">
                <a:latin typeface="+mn-lt"/>
              </a:rPr>
              <a:t>Kada </a:t>
            </a:r>
            <a:r>
              <a:rPr lang="hr-HR" sz="3100" dirty="0">
                <a:latin typeface="+mn-lt"/>
              </a:rPr>
              <a:t>ih je zadnji put na internetu nešto uznemirilo ili im zasmetalo, više od pola djece u dobi od 9 do 17 godina je zatvorilo aplikaciju, svako treće dijete je blokiralo osobu kako ih ona više ne bi mogla kontaktirati, </a:t>
            </a:r>
            <a:r>
              <a:rPr lang="hr-HR" sz="3100" b="1" dirty="0">
                <a:latin typeface="+mn-lt"/>
              </a:rPr>
              <a:t>svako četvrto dijete ignoriralo je problem</a:t>
            </a:r>
            <a:r>
              <a:rPr lang="hr-HR" sz="3100" dirty="0">
                <a:latin typeface="+mn-lt"/>
              </a:rPr>
              <a:t>, a svako peto dijete promijenilo je postavke privatnosti</a:t>
            </a:r>
            <a:r>
              <a:rPr lang="hr-HR" sz="3100" b="1" dirty="0"/>
              <a:t>.</a:t>
            </a:r>
            <a:br>
              <a:rPr lang="hr-HR" sz="3100" b="1" dirty="0"/>
            </a:br>
            <a:r>
              <a:rPr lang="hr-HR" dirty="0"/>
              <a:t/>
            </a:r>
            <a:br>
              <a:rPr lang="hr-HR" dirty="0"/>
            </a:br>
            <a:endParaRPr lang="hr-HR" dirty="0"/>
          </a:p>
        </p:txBody>
      </p:sp>
      <p:pic>
        <p:nvPicPr>
          <p:cNvPr id="18434" name="Picture 2" descr="Djeca u Hrvatskoj susreću se s različitim opasnostima na internetu i  trebaju bolju zaštitu – narod.h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4436" y="3517900"/>
            <a:ext cx="6485082" cy="301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41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a:t>
            </a:r>
            <a:r>
              <a:rPr lang="hr-HR" dirty="0"/>
              <a:t>S</a:t>
            </a:r>
            <a:r>
              <a:rPr lang="hr-HR" dirty="0" smtClean="0"/>
              <a:t>eksualizacija djece</a:t>
            </a:r>
            <a:endParaRPr lang="hr-HR" dirty="0"/>
          </a:p>
        </p:txBody>
      </p:sp>
      <p:sp>
        <p:nvSpPr>
          <p:cNvPr id="3" name="Rezervirano mjesto sadržaja 2"/>
          <p:cNvSpPr>
            <a:spLocks noGrp="1"/>
          </p:cNvSpPr>
          <p:nvPr>
            <p:ph idx="1"/>
          </p:nvPr>
        </p:nvSpPr>
        <p:spPr>
          <a:xfrm>
            <a:off x="838200" y="1447800"/>
            <a:ext cx="10515600" cy="4729163"/>
          </a:xfrm>
        </p:spPr>
        <p:txBody>
          <a:bodyPr/>
          <a:lstStyle/>
          <a:p>
            <a:r>
              <a:rPr lang="hr-HR" dirty="0"/>
              <a:t>Gotovo 2/3 djece u dobi od 9 do 17 godina na internetu je u proteklih godinu dana</a:t>
            </a:r>
            <a:r>
              <a:rPr lang="hr-HR" b="1" dirty="0"/>
              <a:t> vidjelo seksualne fotografije ili film gole osobe, a da im nije bila namjera vidjeti ih</a:t>
            </a:r>
            <a:r>
              <a:rPr lang="hr-HR" dirty="0"/>
              <a:t>. S tim se susrelo 3/4 djece u dobi od 9 do 11 godina, više od 2/3 djece u dobi od 12 do 14 godina te gotovo 2/3 djece u dobi od 15 do 17 godina</a:t>
            </a:r>
            <a:r>
              <a:rPr lang="hr-HR" dirty="0" smtClean="0"/>
              <a:t>.</a:t>
            </a:r>
          </a:p>
          <a:p>
            <a:endParaRPr lang="hr-HR" dirty="0"/>
          </a:p>
          <a:p>
            <a:pPr marL="0" indent="0">
              <a:buNone/>
            </a:pPr>
            <a:endParaRPr lang="hr-HR" dirty="0"/>
          </a:p>
        </p:txBody>
      </p:sp>
      <p:pic>
        <p:nvPicPr>
          <p:cNvPr id="6" name="Picture 2" descr="Pogled u najjeziviju američku industriju vrijednu pet milijardi dolara —  Prozor u svijet — Lib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86100"/>
            <a:ext cx="3340100" cy="365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08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8700" y="500062"/>
            <a:ext cx="10515600" cy="1325563"/>
          </a:xfrm>
        </p:spPr>
        <p:txBody>
          <a:bodyPr>
            <a:normAutofit fontScale="90000"/>
          </a:bodyPr>
          <a:lstStyle/>
          <a:p>
            <a:pPr algn="ctr"/>
            <a:r>
              <a:rPr lang="hr-HR" sz="2800" b="1" dirty="0" smtClean="0">
                <a:solidFill>
                  <a:srgbClr val="FF0000"/>
                </a:solidFill>
              </a:rPr>
              <a:t/>
            </a:r>
            <a:br>
              <a:rPr lang="hr-HR" sz="2800" b="1" dirty="0" smtClean="0">
                <a:solidFill>
                  <a:srgbClr val="FF0000"/>
                </a:solidFill>
              </a:rPr>
            </a:br>
            <a:r>
              <a:rPr lang="hr-HR" sz="2800" b="1" dirty="0">
                <a:solidFill>
                  <a:srgbClr val="FF0000"/>
                </a:solidFill>
              </a:rPr>
              <a:t/>
            </a:r>
            <a:br>
              <a:rPr lang="hr-HR" sz="2800" b="1" dirty="0">
                <a:solidFill>
                  <a:srgbClr val="FF0000"/>
                </a:solidFill>
              </a:rPr>
            </a:br>
            <a:r>
              <a:rPr lang="hr-HR" sz="3600" b="1" dirty="0" err="1">
                <a:solidFill>
                  <a:srgbClr val="FF0000"/>
                </a:solidFill>
              </a:rPr>
              <a:t>Sexting</a:t>
            </a:r>
            <a:r>
              <a:rPr lang="hr-HR" sz="2800" b="1" dirty="0" smtClean="0">
                <a:solidFill>
                  <a:srgbClr val="FF0000"/>
                </a:solidFill>
              </a:rPr>
              <a:t/>
            </a:r>
            <a:br>
              <a:rPr lang="hr-HR" sz="2800" b="1" dirty="0" smtClean="0">
                <a:solidFill>
                  <a:srgbClr val="FF0000"/>
                </a:solidFill>
              </a:rPr>
            </a:br>
            <a:r>
              <a:rPr lang="hr-HR" sz="2800" b="1" dirty="0" smtClean="0"/>
              <a:t>Rezultati </a:t>
            </a:r>
            <a:r>
              <a:rPr lang="hr-HR" sz="2800" b="1" dirty="0"/>
              <a:t>nacionalnog istraživanja pod nazivom “Društvena online iskustva i mentalno zdravlje </a:t>
            </a:r>
            <a:r>
              <a:rPr lang="hr-HR" sz="2800" b="1" dirty="0" smtClean="0"/>
              <a:t>mladih”</a:t>
            </a:r>
            <a:r>
              <a:rPr lang="hr-HR" sz="2800" b="1" dirty="0">
                <a:solidFill>
                  <a:srgbClr val="FF0000"/>
                </a:solidFill>
              </a:rPr>
              <a:t/>
            </a:r>
            <a:br>
              <a:rPr lang="hr-HR" sz="2800" b="1" dirty="0">
                <a:solidFill>
                  <a:srgbClr val="FF0000"/>
                </a:solidFill>
              </a:rPr>
            </a:br>
            <a:endParaRPr lang="hr-HR" sz="2800" b="1" dirty="0">
              <a:solidFill>
                <a:srgbClr val="FF0000"/>
              </a:solidFill>
            </a:endParaRPr>
          </a:p>
        </p:txBody>
      </p:sp>
      <p:sp>
        <p:nvSpPr>
          <p:cNvPr id="3" name="Rezervirano mjesto sadržaja 2"/>
          <p:cNvSpPr>
            <a:spLocks noGrp="1"/>
          </p:cNvSpPr>
          <p:nvPr>
            <p:ph idx="1"/>
          </p:nvPr>
        </p:nvSpPr>
        <p:spPr>
          <a:xfrm>
            <a:off x="838200" y="2044699"/>
            <a:ext cx="10515600" cy="4132263"/>
          </a:xfrm>
        </p:spPr>
        <p:txBody>
          <a:bodyPr>
            <a:normAutofit/>
          </a:bodyPr>
          <a:lstStyle/>
          <a:p>
            <a:r>
              <a:rPr lang="hr-HR" dirty="0" smtClean="0"/>
              <a:t>1772 </a:t>
            </a:r>
            <a:r>
              <a:rPr lang="hr-HR" dirty="0"/>
              <a:t>učenika prvih i trećih razreda srednjih škola (41.2% adolescenata i 58.8% adolescentica), pokazuju da </a:t>
            </a:r>
            <a:r>
              <a:rPr lang="hr-HR" b="1" dirty="0"/>
              <a:t>je 58.6% adolescenata barem jednom dobilo poruke seksualno izazovnog sadržaja</a:t>
            </a:r>
            <a:r>
              <a:rPr lang="hr-HR" dirty="0"/>
              <a:t>, 52.4% ih je barem jednom dobilo seksualno izazovne fotografije ili video, 10.8% seksualno izazovne fotografije ili video sebe,19.7% seksualno izazovne fotografije ili video partnera, a 50.5% seksualno izazovne fotografije ili video poznanika</a:t>
            </a:r>
            <a:r>
              <a:rPr lang="hr-HR" dirty="0" smtClean="0"/>
              <a:t>.</a:t>
            </a:r>
          </a:p>
          <a:p>
            <a:pPr marL="0" indent="0">
              <a:buNone/>
            </a:pPr>
            <a:r>
              <a:rPr lang="hr-HR" sz="2000" dirty="0" smtClean="0"/>
              <a:t>  (</a:t>
            </a:r>
            <a:r>
              <a:rPr lang="hr-HR" sz="2000" b="1" dirty="0" smtClean="0"/>
              <a:t>Poliklinika </a:t>
            </a:r>
            <a:r>
              <a:rPr lang="hr-HR" sz="2000" b="1" dirty="0"/>
              <a:t>za zaštitu djece i mladih Grada Zagreba u suradnji s Gradskim uredom za zdravstvo Grada Zagreba i Društvom za komunikacijsku i medijsku </a:t>
            </a:r>
            <a:r>
              <a:rPr lang="hr-HR" sz="2000" b="1" dirty="0" smtClean="0"/>
              <a:t>kulturu</a:t>
            </a:r>
            <a:r>
              <a:rPr lang="hr-HR" b="1" dirty="0" smtClean="0"/>
              <a:t>)</a:t>
            </a:r>
            <a:endParaRPr lang="hr-HR" b="1" dirty="0"/>
          </a:p>
          <a:p>
            <a:endParaRPr lang="hr-HR" b="1" dirty="0"/>
          </a:p>
          <a:p>
            <a:endParaRPr lang="hr-HR" b="1" dirty="0"/>
          </a:p>
          <a:p>
            <a:endParaRPr lang="hr-HR" dirty="0"/>
          </a:p>
        </p:txBody>
      </p:sp>
    </p:spTree>
    <p:extLst>
      <p:ext uri="{BB962C8B-B14F-4D97-AF65-F5344CB8AC3E}">
        <p14:creationId xmlns:p14="http://schemas.microsoft.com/office/powerpoint/2010/main" val="2460647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Posljedice prevelike uporabe digitalnih medija</a:t>
            </a:r>
            <a:endParaRPr lang="hr-HR" dirty="0"/>
          </a:p>
        </p:txBody>
      </p:sp>
      <p:pic>
        <p:nvPicPr>
          <p:cNvPr id="1030" name="Picture 6" descr="Ovo su najčešće tehnološke zamke u razvoju govora i jezika kod dje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2900" y="1409700"/>
            <a:ext cx="85471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87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dirty="0"/>
              <a:t>T</a:t>
            </a:r>
            <a:r>
              <a:rPr lang="hr-HR" b="1" dirty="0" smtClean="0"/>
              <a:t>ableti, računala, mobiteli postaju važniji od obitelji</a:t>
            </a:r>
            <a:endParaRPr lang="hr-HR" b="1" dirty="0"/>
          </a:p>
        </p:txBody>
      </p:sp>
      <p:pic>
        <p:nvPicPr>
          <p:cNvPr id="22530" name="Picture 2" descr="Jesper Juul: Kako pametni telefoni i tableti izgladnjuju naša sr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816100"/>
            <a:ext cx="7391400" cy="436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14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Ovisnost  o internetu</a:t>
            </a:r>
            <a:endParaRPr lang="en-US" dirty="0"/>
          </a:p>
        </p:txBody>
      </p:sp>
      <p:sp>
        <p:nvSpPr>
          <p:cNvPr id="3" name="Content Placeholder 2"/>
          <p:cNvSpPr>
            <a:spLocks noGrp="1"/>
          </p:cNvSpPr>
          <p:nvPr>
            <p:ph idx="1"/>
          </p:nvPr>
        </p:nvSpPr>
        <p:spPr>
          <a:xfrm>
            <a:off x="838200" y="1358900"/>
            <a:ext cx="10515600" cy="5168900"/>
          </a:xfrm>
        </p:spPr>
        <p:txBody>
          <a:bodyPr>
            <a:normAutofit fontScale="92500" lnSpcReduction="10000"/>
          </a:bodyPr>
          <a:lstStyle/>
          <a:p>
            <a:endParaRPr lang="hr-HR" dirty="0"/>
          </a:p>
          <a:p>
            <a:r>
              <a:rPr lang="en-US" dirty="0" err="1"/>
              <a:t>Procjenjuje</a:t>
            </a:r>
            <a:r>
              <a:rPr lang="en-US" dirty="0"/>
              <a:t> se da je 6% do 11% </a:t>
            </a:r>
            <a:r>
              <a:rPr lang="en-US" dirty="0" err="1"/>
              <a:t>korisnika</a:t>
            </a:r>
            <a:r>
              <a:rPr lang="en-US" dirty="0"/>
              <a:t> </a:t>
            </a:r>
            <a:r>
              <a:rPr lang="en-US" dirty="0" err="1"/>
              <a:t>interneta</a:t>
            </a:r>
            <a:r>
              <a:rPr lang="en-US" dirty="0"/>
              <a:t> u SAD-u </a:t>
            </a:r>
            <a:r>
              <a:rPr lang="en-US" dirty="0" err="1"/>
              <a:t>ovisno</a:t>
            </a:r>
            <a:r>
              <a:rPr lang="en-US" dirty="0"/>
              <a:t> o </a:t>
            </a:r>
            <a:endParaRPr lang="hr-HR" dirty="0" smtClean="0"/>
          </a:p>
          <a:p>
            <a:pPr marL="0" indent="0">
              <a:buNone/>
            </a:pPr>
            <a:r>
              <a:rPr lang="hr-HR" dirty="0"/>
              <a:t> </a:t>
            </a:r>
            <a:r>
              <a:rPr lang="hr-HR" dirty="0" smtClean="0"/>
              <a:t>    </a:t>
            </a:r>
            <a:r>
              <a:rPr lang="en-US" dirty="0" smtClean="0"/>
              <a:t>internet</a:t>
            </a:r>
            <a:r>
              <a:rPr lang="hr-HR" dirty="0" smtClean="0"/>
              <a:t>u</a:t>
            </a:r>
          </a:p>
          <a:p>
            <a:r>
              <a:rPr lang="en-US" dirty="0" err="1" smtClean="0"/>
              <a:t>Provedena</a:t>
            </a:r>
            <a:r>
              <a:rPr lang="en-US" dirty="0" smtClean="0"/>
              <a:t> </a:t>
            </a:r>
            <a:r>
              <a:rPr lang="en-US" dirty="0" err="1"/>
              <a:t>istraživanja</a:t>
            </a:r>
            <a:r>
              <a:rPr lang="en-US" dirty="0"/>
              <a:t> </a:t>
            </a:r>
            <a:r>
              <a:rPr lang="en-US" dirty="0" err="1"/>
              <a:t>i</a:t>
            </a:r>
            <a:r>
              <a:rPr lang="en-US" dirty="0"/>
              <a:t> </a:t>
            </a:r>
            <a:r>
              <a:rPr lang="en-US" dirty="0" err="1"/>
              <a:t>kod</a:t>
            </a:r>
            <a:r>
              <a:rPr lang="en-US" dirty="0"/>
              <a:t> </a:t>
            </a:r>
            <a:r>
              <a:rPr lang="en-US" dirty="0" err="1"/>
              <a:t>nas</a:t>
            </a:r>
            <a:r>
              <a:rPr lang="en-US" dirty="0"/>
              <a:t> </a:t>
            </a:r>
            <a:r>
              <a:rPr lang="en-US" dirty="0" err="1"/>
              <a:t>dobila</a:t>
            </a:r>
            <a:r>
              <a:rPr lang="en-US" dirty="0"/>
              <a:t> </a:t>
            </a:r>
            <a:r>
              <a:rPr lang="en-US" dirty="0" err="1"/>
              <a:t>su</a:t>
            </a:r>
            <a:r>
              <a:rPr lang="en-US" dirty="0"/>
              <a:t> </a:t>
            </a:r>
            <a:r>
              <a:rPr lang="en-US" dirty="0" err="1"/>
              <a:t>slične</a:t>
            </a:r>
            <a:r>
              <a:rPr lang="en-US" dirty="0"/>
              <a:t> </a:t>
            </a:r>
            <a:r>
              <a:rPr lang="en-US" dirty="0" err="1" smtClean="0"/>
              <a:t>rezultate</a:t>
            </a:r>
            <a:r>
              <a:rPr lang="en-US" dirty="0"/>
              <a:t>, </a:t>
            </a:r>
            <a:r>
              <a:rPr lang="en-US" dirty="0" err="1"/>
              <a:t>primjerice</a:t>
            </a:r>
            <a:r>
              <a:rPr lang="en-US" dirty="0"/>
              <a:t> </a:t>
            </a:r>
            <a:r>
              <a:rPr lang="en-US" dirty="0" err="1"/>
              <a:t>prema</a:t>
            </a:r>
            <a:r>
              <a:rPr lang="en-US" dirty="0"/>
              <a:t> </a:t>
            </a:r>
            <a:r>
              <a:rPr lang="en-US" dirty="0" err="1"/>
              <a:t>istraživanju</a:t>
            </a:r>
            <a:r>
              <a:rPr lang="en-US" dirty="0"/>
              <a:t> </a:t>
            </a:r>
            <a:r>
              <a:rPr lang="en-US" dirty="0" err="1"/>
              <a:t>koje</a:t>
            </a:r>
            <a:r>
              <a:rPr lang="en-US" dirty="0"/>
              <a:t> </a:t>
            </a:r>
            <a:r>
              <a:rPr lang="en-US" dirty="0" err="1"/>
              <a:t>proveo</a:t>
            </a:r>
            <a:r>
              <a:rPr lang="en-US" dirty="0"/>
              <a:t> </a:t>
            </a:r>
            <a:r>
              <a:rPr lang="en-US" dirty="0" err="1" smtClean="0"/>
              <a:t>dr.Zoran</a:t>
            </a:r>
            <a:r>
              <a:rPr lang="en-US" dirty="0" smtClean="0"/>
              <a:t> </a:t>
            </a:r>
            <a:r>
              <a:rPr lang="en-US" dirty="0" err="1"/>
              <a:t>Šimić</a:t>
            </a:r>
            <a:r>
              <a:rPr lang="en-US" dirty="0"/>
              <a:t> </a:t>
            </a:r>
            <a:r>
              <a:rPr lang="en-US" dirty="0" err="1" smtClean="0"/>
              <a:t>na</a:t>
            </a:r>
            <a:r>
              <a:rPr lang="en-US" dirty="0" smtClean="0"/>
              <a:t> </a:t>
            </a:r>
            <a:r>
              <a:rPr lang="en-US" dirty="0"/>
              <a:t>web-</a:t>
            </a:r>
            <a:r>
              <a:rPr lang="en-US" dirty="0" err="1"/>
              <a:t>stranici</a:t>
            </a:r>
            <a:r>
              <a:rPr lang="en-US" dirty="0"/>
              <a:t> </a:t>
            </a:r>
            <a:r>
              <a:rPr lang="en-US" dirty="0" smtClean="0"/>
              <a:t>www.psihologija.ims.hr </a:t>
            </a:r>
            <a:r>
              <a:rPr lang="en-US" dirty="0" err="1"/>
              <a:t>putem</a:t>
            </a:r>
            <a:r>
              <a:rPr lang="en-US" dirty="0"/>
              <a:t> </a:t>
            </a:r>
            <a:r>
              <a:rPr lang="en-US" dirty="0" err="1"/>
              <a:t>upitnika</a:t>
            </a:r>
            <a:r>
              <a:rPr lang="en-US" dirty="0"/>
              <a:t> OVINET </a:t>
            </a:r>
            <a:r>
              <a:rPr lang="en-US" dirty="0" err="1"/>
              <a:t>dobiveni</a:t>
            </a:r>
            <a:r>
              <a:rPr lang="en-US" dirty="0"/>
              <a:t> </a:t>
            </a:r>
            <a:r>
              <a:rPr lang="en-US" dirty="0" err="1"/>
              <a:t>su</a:t>
            </a:r>
            <a:r>
              <a:rPr lang="en-US" dirty="0"/>
              <a:t> </a:t>
            </a:r>
            <a:r>
              <a:rPr lang="en-US" dirty="0" err="1" smtClean="0"/>
              <a:t>rezultati</a:t>
            </a:r>
            <a:r>
              <a:rPr lang="hr-HR" dirty="0" smtClean="0"/>
              <a:t>:</a:t>
            </a:r>
            <a:r>
              <a:rPr lang="en-US" dirty="0" smtClean="0"/>
              <a:t> </a:t>
            </a:r>
            <a:endParaRPr lang="hr-HR" dirty="0" smtClean="0"/>
          </a:p>
          <a:p>
            <a:endParaRPr lang="hr-HR" dirty="0" smtClean="0"/>
          </a:p>
          <a:p>
            <a:endParaRPr lang="hr-HR" dirty="0"/>
          </a:p>
          <a:p>
            <a:r>
              <a:rPr lang="hr-HR" dirty="0" smtClean="0"/>
              <a:t>Kod adolescenata ovisnost se </a:t>
            </a:r>
            <a:r>
              <a:rPr lang="en-US" dirty="0" err="1" smtClean="0"/>
              <a:t>kreće</a:t>
            </a:r>
            <a:r>
              <a:rPr lang="en-US" dirty="0" smtClean="0"/>
              <a:t> od </a:t>
            </a:r>
            <a:r>
              <a:rPr lang="en-US" dirty="0"/>
              <a:t>4,6 do 4,7 </a:t>
            </a:r>
            <a:r>
              <a:rPr lang="en-US" dirty="0" smtClean="0"/>
              <a:t>%</a:t>
            </a:r>
            <a:endParaRPr lang="hr-HR" dirty="0" smtClean="0"/>
          </a:p>
          <a:p>
            <a:r>
              <a:rPr lang="hr-HR" dirty="0" smtClean="0"/>
              <a:t>U općoj populaciji r</a:t>
            </a:r>
            <a:r>
              <a:rPr lang="en-US" dirty="0" err="1" smtClean="0"/>
              <a:t>aste</a:t>
            </a:r>
            <a:r>
              <a:rPr lang="en-US" dirty="0" smtClean="0"/>
              <a:t> </a:t>
            </a:r>
            <a:r>
              <a:rPr lang="en-US" dirty="0" err="1"/>
              <a:t>na</a:t>
            </a:r>
            <a:r>
              <a:rPr lang="en-US" dirty="0"/>
              <a:t> 6 do 15 % </a:t>
            </a:r>
            <a:endParaRPr lang="hr-HR" dirty="0" smtClean="0"/>
          </a:p>
          <a:p>
            <a:r>
              <a:rPr lang="hr-HR" dirty="0" smtClean="0"/>
              <a:t>A</a:t>
            </a:r>
            <a:r>
              <a:rPr lang="en-US" dirty="0" smtClean="0"/>
              <a:t> </a:t>
            </a:r>
            <a:r>
              <a:rPr lang="en-US" dirty="0" err="1"/>
              <a:t>najviša</a:t>
            </a:r>
            <a:r>
              <a:rPr lang="en-US" dirty="0"/>
              <a:t> je </a:t>
            </a:r>
            <a:r>
              <a:rPr lang="en-US" dirty="0" err="1"/>
              <a:t>među</a:t>
            </a:r>
            <a:r>
              <a:rPr lang="en-US" dirty="0"/>
              <a:t> </a:t>
            </a:r>
            <a:r>
              <a:rPr lang="en-US" dirty="0" err="1"/>
              <a:t>studentskom</a:t>
            </a:r>
            <a:r>
              <a:rPr lang="en-US" dirty="0"/>
              <a:t> </a:t>
            </a:r>
            <a:r>
              <a:rPr lang="en-US" dirty="0" err="1"/>
              <a:t>populacijom</a:t>
            </a:r>
            <a:r>
              <a:rPr lang="en-US" dirty="0"/>
              <a:t> </a:t>
            </a:r>
            <a:r>
              <a:rPr lang="en-US" dirty="0" err="1"/>
              <a:t>i</a:t>
            </a:r>
            <a:r>
              <a:rPr lang="en-US" dirty="0"/>
              <a:t> </a:t>
            </a:r>
            <a:r>
              <a:rPr lang="en-US" dirty="0" err="1"/>
              <a:t>kreće</a:t>
            </a:r>
            <a:r>
              <a:rPr lang="en-US" dirty="0"/>
              <a:t> se od 13 do 18,4 % </a:t>
            </a:r>
            <a:endParaRPr lang="hr-HR" dirty="0"/>
          </a:p>
          <a:p>
            <a:pPr marL="0" indent="0">
              <a:buNone/>
            </a:pPr>
            <a:r>
              <a:rPr lang="hr-HR" dirty="0" smtClean="0"/>
              <a:t>   </a:t>
            </a:r>
            <a:r>
              <a:rPr lang="en-US" dirty="0" smtClean="0"/>
              <a:t> </a:t>
            </a:r>
            <a:r>
              <a:rPr lang="en-US" dirty="0"/>
              <a:t>Ta se </a:t>
            </a:r>
            <a:r>
              <a:rPr lang="en-US" dirty="0" err="1"/>
              <a:t>populacija</a:t>
            </a:r>
            <a:r>
              <a:rPr lang="en-US" dirty="0"/>
              <a:t> </a:t>
            </a:r>
            <a:r>
              <a:rPr lang="en-US" dirty="0" err="1"/>
              <a:t>smatra</a:t>
            </a:r>
            <a:r>
              <a:rPr lang="en-US" dirty="0"/>
              <a:t> </a:t>
            </a:r>
            <a:r>
              <a:rPr lang="en-US" dirty="0" err="1" smtClean="0"/>
              <a:t>najrizičn</a:t>
            </a:r>
            <a:r>
              <a:rPr lang="hr-HR" dirty="0" smtClean="0"/>
              <a:t>ijom.</a:t>
            </a:r>
            <a:endParaRPr lang="hr-HR" dirty="0"/>
          </a:p>
          <a:p>
            <a:endParaRPr lang="hr-HR" dirty="0" smtClean="0"/>
          </a:p>
          <a:p>
            <a:pPr marL="0" indent="0">
              <a:buNone/>
            </a:pPr>
            <a:endParaRPr lang="hr-HR" dirty="0" smtClean="0"/>
          </a:p>
        </p:txBody>
      </p:sp>
      <p:pic>
        <p:nvPicPr>
          <p:cNvPr id="4" name="Picture 2" descr="Ovisnost o Internetu: text, images, music, video | Glogster EDU -  Interactive multimedia 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670300"/>
            <a:ext cx="31623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316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Informacijska preopterećenost</a:t>
            </a:r>
            <a:endParaRPr lang="hr-HR" dirty="0"/>
          </a:p>
        </p:txBody>
      </p:sp>
      <p:sp>
        <p:nvSpPr>
          <p:cNvPr id="3" name="Rezervirano mjesto sadržaja 2"/>
          <p:cNvSpPr>
            <a:spLocks noGrp="1"/>
          </p:cNvSpPr>
          <p:nvPr>
            <p:ph idx="1"/>
          </p:nvPr>
        </p:nvSpPr>
        <p:spPr>
          <a:xfrm>
            <a:off x="838200" y="1574800"/>
            <a:ext cx="10515600" cy="4602163"/>
          </a:xfrm>
        </p:spPr>
        <p:txBody>
          <a:bodyPr/>
          <a:lstStyle/>
          <a:p>
            <a:r>
              <a:rPr lang="hr-HR" dirty="0"/>
              <a:t>Informacijsko preopterećenje definira se kao stresna situacija koja je nastala kao posljedica zaprimanja više informacija nego što je potrebno kako bi se napravila neka odluka (ili nemogućnost razumijevanja informacija u danom vremenu) te pokušaj rješavanja istog sa neefektivnim vještinama upravljanja vremenom</a:t>
            </a:r>
            <a:r>
              <a:rPr lang="hr-HR" dirty="0" smtClean="0"/>
              <a:t>.</a:t>
            </a:r>
          </a:p>
          <a:p>
            <a:endParaRPr lang="hr-HR" dirty="0"/>
          </a:p>
        </p:txBody>
      </p:sp>
      <p:pic>
        <p:nvPicPr>
          <p:cNvPr id="4" name="Picture 2" descr="Information Overload in the Workplace | MetaOps Mage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527" y="3759200"/>
            <a:ext cx="5698951" cy="267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94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Uzroci preopterećenja informacijama</a:t>
            </a:r>
          </a:p>
        </p:txBody>
      </p:sp>
      <p:sp>
        <p:nvSpPr>
          <p:cNvPr id="3" name="Rezervirano mjesto sadržaja 2"/>
          <p:cNvSpPr>
            <a:spLocks noGrp="1"/>
          </p:cNvSpPr>
          <p:nvPr>
            <p:ph idx="1"/>
          </p:nvPr>
        </p:nvSpPr>
        <p:spPr>
          <a:xfrm>
            <a:off x="838200" y="1392382"/>
            <a:ext cx="10515600" cy="4784581"/>
          </a:xfrm>
        </p:spPr>
        <p:txBody>
          <a:bodyPr/>
          <a:lstStyle/>
          <a:p>
            <a:pPr marL="0" indent="0">
              <a:buNone/>
            </a:pPr>
            <a:endParaRPr lang="hr-HR" dirty="0"/>
          </a:p>
          <a:p>
            <a:r>
              <a:rPr lang="hr-HR" dirty="0" smtClean="0"/>
              <a:t>Stalno </a:t>
            </a:r>
            <a:r>
              <a:rPr lang="hr-HR" dirty="0"/>
              <a:t>stvaranje golemih količina </a:t>
            </a:r>
            <a:r>
              <a:rPr lang="hr-HR" dirty="0" smtClean="0"/>
              <a:t>informacija</a:t>
            </a:r>
          </a:p>
          <a:p>
            <a:r>
              <a:rPr lang="hr-HR" dirty="0" smtClean="0"/>
              <a:t>Povećanje </a:t>
            </a:r>
            <a:r>
              <a:rPr lang="hr-HR" dirty="0"/>
              <a:t>kanala za primanje informacija </a:t>
            </a:r>
            <a:endParaRPr lang="hr-HR" dirty="0" smtClean="0"/>
          </a:p>
          <a:p>
            <a:r>
              <a:rPr lang="hr-HR" dirty="0" smtClean="0"/>
              <a:t>Pritisak </a:t>
            </a:r>
            <a:r>
              <a:rPr lang="hr-HR" dirty="0"/>
              <a:t>za stvaranje informacija i natjecanje u pružanju informacija </a:t>
            </a:r>
            <a:endParaRPr lang="hr-HR" dirty="0" smtClean="0"/>
          </a:p>
          <a:p>
            <a:r>
              <a:rPr lang="hr-HR" dirty="0" smtClean="0"/>
              <a:t>Nedostatak </a:t>
            </a:r>
            <a:r>
              <a:rPr lang="hr-HR" dirty="0"/>
              <a:t>jednostavnih metodologija za brzu obradu, uspoređivanje i vrednovanje izvora </a:t>
            </a:r>
            <a:r>
              <a:rPr lang="hr-HR" dirty="0" smtClean="0"/>
              <a:t>podataka</a:t>
            </a:r>
          </a:p>
          <a:p>
            <a:endParaRPr lang="hr-HR" dirty="0"/>
          </a:p>
        </p:txBody>
      </p:sp>
      <p:pic>
        <p:nvPicPr>
          <p:cNvPr id="4" name="Picture 2" descr="Škola na daljinu – sigurno, praktično i kreativno uz Profil Klett | Profil  Klet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644" y="4000500"/>
            <a:ext cx="4582391" cy="270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94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Kako preopterećenje</a:t>
            </a:r>
            <a:br>
              <a:rPr lang="hr-HR" dirty="0"/>
            </a:br>
            <a:r>
              <a:rPr lang="hr-HR" dirty="0"/>
              <a:t>informacijama utječe na </a:t>
            </a:r>
            <a:r>
              <a:rPr lang="hr-HR" dirty="0" smtClean="0"/>
              <a:t>nas</a:t>
            </a:r>
            <a:r>
              <a:rPr lang="hr-HR" dirty="0"/>
              <a:t>?</a:t>
            </a:r>
            <a:br>
              <a:rPr lang="hr-HR" dirty="0"/>
            </a:br>
            <a:endParaRPr lang="hr-HR" dirty="0"/>
          </a:p>
        </p:txBody>
      </p:sp>
      <p:sp>
        <p:nvSpPr>
          <p:cNvPr id="3" name="Rezervirano mjesto sadržaja 2"/>
          <p:cNvSpPr>
            <a:spLocks noGrp="1"/>
          </p:cNvSpPr>
          <p:nvPr>
            <p:ph idx="1"/>
          </p:nvPr>
        </p:nvSpPr>
        <p:spPr/>
        <p:txBody>
          <a:bodyPr/>
          <a:lstStyle/>
          <a:p>
            <a:r>
              <a:rPr lang="hr-HR" dirty="0" smtClean="0"/>
              <a:t>Rastresenost/ometanje</a:t>
            </a:r>
          </a:p>
          <a:p>
            <a:r>
              <a:rPr lang="hr-HR" dirty="0" smtClean="0"/>
              <a:t> </a:t>
            </a:r>
            <a:r>
              <a:rPr lang="hr-HR" dirty="0"/>
              <a:t>Gubitak </a:t>
            </a:r>
            <a:r>
              <a:rPr lang="hr-HR" dirty="0" smtClean="0"/>
              <a:t>koncentracije</a:t>
            </a:r>
          </a:p>
          <a:p>
            <a:r>
              <a:rPr lang="hr-HR" dirty="0"/>
              <a:t>Mentalno </a:t>
            </a:r>
            <a:r>
              <a:rPr lang="hr-HR" dirty="0" smtClean="0"/>
              <a:t>zdravlje</a:t>
            </a:r>
          </a:p>
          <a:p>
            <a:r>
              <a:rPr lang="hr-HR" dirty="0" smtClean="0"/>
              <a:t>Multitasking- sve istodobno</a:t>
            </a:r>
          </a:p>
          <a:p>
            <a:r>
              <a:rPr lang="hr-HR" dirty="0" smtClean="0"/>
              <a:t>Loše </a:t>
            </a:r>
            <a:r>
              <a:rPr lang="hr-HR" dirty="0"/>
              <a:t>donošenje </a:t>
            </a:r>
            <a:r>
              <a:rPr lang="hr-HR" dirty="0" smtClean="0"/>
              <a:t>odluka</a:t>
            </a:r>
          </a:p>
          <a:p>
            <a:r>
              <a:rPr lang="hr-HR" dirty="0"/>
              <a:t>Otežana </a:t>
            </a:r>
            <a:r>
              <a:rPr lang="hr-HR" dirty="0" smtClean="0"/>
              <a:t>organizacija</a:t>
            </a:r>
          </a:p>
          <a:p>
            <a:endParaRPr lang="hr-HR" dirty="0"/>
          </a:p>
        </p:txBody>
      </p:sp>
      <p:pic>
        <p:nvPicPr>
          <p:cNvPr id="4" name="Picture 2" descr="http://www.skole.hr/upload/portalzaskole/images/newsimg/22047/shutterstock_10541534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075" y="2286000"/>
            <a:ext cx="5187952" cy="314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25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INFODEMIJA</a:t>
            </a:r>
          </a:p>
        </p:txBody>
      </p:sp>
      <p:sp>
        <p:nvSpPr>
          <p:cNvPr id="3" name="Rezervirano mjesto sadržaja 2"/>
          <p:cNvSpPr>
            <a:spLocks noGrp="1"/>
          </p:cNvSpPr>
          <p:nvPr>
            <p:ph idx="1"/>
          </p:nvPr>
        </p:nvSpPr>
        <p:spPr/>
        <p:txBody>
          <a:bodyPr>
            <a:normAutofit fontScale="85000" lnSpcReduction="20000"/>
          </a:bodyPr>
          <a:lstStyle/>
          <a:p>
            <a:r>
              <a:rPr lang="hr-HR" dirty="0" smtClean="0"/>
              <a:t> </a:t>
            </a:r>
            <a:r>
              <a:rPr lang="hr-HR" dirty="0"/>
              <a:t>Nekoliko jednostavnih koraka za ublažavanje infodemije: </a:t>
            </a:r>
            <a:endParaRPr lang="hr-HR" dirty="0" smtClean="0"/>
          </a:p>
          <a:p>
            <a:r>
              <a:rPr lang="hr-HR" dirty="0" smtClean="0"/>
              <a:t> </a:t>
            </a:r>
            <a:r>
              <a:rPr lang="hr-HR" dirty="0"/>
              <a:t>Tražite činjenice i dokaze. Kritički razmišljajte o informacijama koje primate. Provjerite točnost i činjeničnost izvora u usporedbi s drugim izvorima. </a:t>
            </a:r>
            <a:endParaRPr lang="hr-HR" dirty="0" smtClean="0"/>
          </a:p>
          <a:p>
            <a:r>
              <a:rPr lang="hr-HR" dirty="0" smtClean="0"/>
              <a:t> </a:t>
            </a:r>
            <a:r>
              <a:rPr lang="hr-HR" dirty="0"/>
              <a:t>Birajte pažljivo. Dijelite, </a:t>
            </a:r>
            <a:r>
              <a:rPr lang="hr-HR" dirty="0" err="1"/>
              <a:t>lajkajte</a:t>
            </a:r>
            <a:r>
              <a:rPr lang="hr-HR" dirty="0"/>
              <a:t> ili prosljeđujte samo sadržaje iz pouzdanih izvora. </a:t>
            </a:r>
            <a:endParaRPr lang="hr-HR" dirty="0" smtClean="0"/>
          </a:p>
          <a:p>
            <a:r>
              <a:rPr lang="hr-HR" dirty="0" smtClean="0"/>
              <a:t> </a:t>
            </a:r>
            <a:r>
              <a:rPr lang="hr-HR" dirty="0"/>
              <a:t>Budite oprezni. Nemojte dalje dijeliti, prosljeđivati ili </a:t>
            </a:r>
            <a:r>
              <a:rPr lang="hr-HR" dirty="0" err="1"/>
              <a:t>lajkati</a:t>
            </a:r>
            <a:r>
              <a:rPr lang="hr-HR" dirty="0"/>
              <a:t> lažne informacija za koje znate da nisu točne</a:t>
            </a:r>
            <a:r>
              <a:rPr lang="hr-HR" dirty="0" smtClean="0"/>
              <a:t>.</a:t>
            </a:r>
          </a:p>
          <a:p>
            <a:r>
              <a:rPr lang="hr-HR" dirty="0" smtClean="0"/>
              <a:t>Budite </a:t>
            </a:r>
            <a:r>
              <a:rPr lang="hr-HR" dirty="0"/>
              <a:t>dobar primjer. Ispravite ili prozovite ljude na društvenim mrežama kada objave nešto što nije istina. Uputite ih da provjere informacije sa stručnim organizacijama. </a:t>
            </a:r>
            <a:endParaRPr lang="hr-HR" dirty="0" smtClean="0"/>
          </a:p>
          <a:p>
            <a:r>
              <a:rPr lang="hr-HR" dirty="0" smtClean="0"/>
              <a:t>Provodite </a:t>
            </a:r>
            <a:r>
              <a:rPr lang="hr-HR" dirty="0"/>
              <a:t>manje vremena na internetu. Tražite nove informacije samo u točno određeno doba dana – jednom ili dvaput dnevno, ako je potrebno. Vježbajte, slušajte glazbu ili čitajte knjigu – to pomaže u održavanju dobrog fizičkog i mentalnog zdravlja. je prekomjerna količina informacija o nekom problemu koja otežava pronalaženje rješenja. </a:t>
            </a:r>
          </a:p>
        </p:txBody>
      </p:sp>
    </p:spTree>
    <p:extLst>
      <p:ext uri="{BB962C8B-B14F-4D97-AF65-F5344CB8AC3E}">
        <p14:creationId xmlns:p14="http://schemas.microsoft.com/office/powerpoint/2010/main" val="558777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Digitalna demencija</a:t>
            </a:r>
            <a:endParaRPr lang="hr-HR" dirty="0"/>
          </a:p>
        </p:txBody>
      </p:sp>
      <p:pic>
        <p:nvPicPr>
          <p:cNvPr id="5" name="Picture 8" descr="Šta je demencija? - uzroci, simptomi, saveti, ublažavanj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8500" y="2108200"/>
            <a:ext cx="65913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47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Digitalna demencija- štetnost digitalnih medija</a:t>
            </a:r>
            <a:endParaRPr lang="hr-HR" dirty="0"/>
          </a:p>
        </p:txBody>
      </p:sp>
      <p:sp>
        <p:nvSpPr>
          <p:cNvPr id="3" name="Rezervirano mjesto sadržaja 2"/>
          <p:cNvSpPr>
            <a:spLocks noGrp="1"/>
          </p:cNvSpPr>
          <p:nvPr>
            <p:ph idx="1"/>
          </p:nvPr>
        </p:nvSpPr>
        <p:spPr/>
        <p:txBody>
          <a:bodyPr>
            <a:normAutofit/>
          </a:bodyPr>
          <a:lstStyle/>
          <a:p>
            <a:pPr marL="0" indent="0">
              <a:buNone/>
            </a:pPr>
            <a:r>
              <a:rPr lang="hr-HR" dirty="0" smtClean="0"/>
              <a:t> -manje koristimo mozak – vremenom njegova učinkovitost opada</a:t>
            </a:r>
          </a:p>
          <a:p>
            <a:pPr marL="0" indent="0">
              <a:buNone/>
            </a:pPr>
            <a:r>
              <a:rPr lang="hr-HR" dirty="0"/>
              <a:t> </a:t>
            </a:r>
            <a:r>
              <a:rPr lang="hr-HR" dirty="0" smtClean="0"/>
              <a:t>- digitalni mediji ometaju oblikovanje mozga mladih ljudi- mentalna učinkovitost ostaje ispod razine koju bi mogli postići bez njih</a:t>
            </a:r>
            <a:endParaRPr lang="hr-HR" dirty="0"/>
          </a:p>
          <a:p>
            <a:pPr marL="0" indent="0">
              <a:buNone/>
            </a:pPr>
            <a:r>
              <a:rPr lang="hr-HR" dirty="0" smtClean="0"/>
              <a:t>- smanjuju kognitivne sposobnosti- </a:t>
            </a:r>
            <a:r>
              <a:rPr lang="hr-HR" dirty="0"/>
              <a:t>pozornost, razvoj jezika, </a:t>
            </a:r>
            <a:r>
              <a:rPr lang="hr-HR" dirty="0" smtClean="0"/>
              <a:t>inteligencije    </a:t>
            </a:r>
          </a:p>
        </p:txBody>
      </p:sp>
      <p:pic>
        <p:nvPicPr>
          <p:cNvPr id="7" name="Picture 2" descr="Patimo li od digitalne demencije? – Racunal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580" y="3733800"/>
            <a:ext cx="483362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958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27075"/>
          </a:xfrm>
        </p:spPr>
        <p:txBody>
          <a:bodyPr/>
          <a:lstStyle/>
          <a:p>
            <a:r>
              <a:rPr lang="hr-HR" dirty="0" smtClean="0"/>
              <a:t>Digitalna demencija</a:t>
            </a:r>
            <a:endParaRPr lang="hr-HR" dirty="0"/>
          </a:p>
        </p:txBody>
      </p:sp>
      <p:sp>
        <p:nvSpPr>
          <p:cNvPr id="3" name="Rezervirano mjesto sadržaja 2"/>
          <p:cNvSpPr>
            <a:spLocks noGrp="1"/>
          </p:cNvSpPr>
          <p:nvPr>
            <p:ph idx="1"/>
          </p:nvPr>
        </p:nvSpPr>
        <p:spPr>
          <a:xfrm>
            <a:off x="838200" y="1092200"/>
            <a:ext cx="10515600" cy="5084763"/>
          </a:xfrm>
        </p:spPr>
        <p:txBody>
          <a:bodyPr/>
          <a:lstStyle/>
          <a:p>
            <a:pPr marL="0" indent="0">
              <a:buNone/>
            </a:pPr>
            <a:r>
              <a:rPr lang="hr-HR" dirty="0" smtClean="0"/>
              <a:t>- utječu </a:t>
            </a:r>
            <a:r>
              <a:rPr lang="hr-HR" dirty="0"/>
              <a:t>na emocionalne i socijalne psihičke procese </a:t>
            </a:r>
          </a:p>
          <a:p>
            <a:pPr marL="0" indent="0">
              <a:buNone/>
            </a:pPr>
            <a:r>
              <a:rPr lang="hr-HR" dirty="0"/>
              <a:t>- etičko-moralne stavove (</a:t>
            </a:r>
            <a:r>
              <a:rPr lang="hr-HR" dirty="0" err="1"/>
              <a:t>seksualizacija</a:t>
            </a:r>
            <a:r>
              <a:rPr lang="hr-HR" dirty="0"/>
              <a:t> djevojčica; zakrvavljena uniforma </a:t>
            </a:r>
            <a:r>
              <a:rPr lang="hr-HR" dirty="0" smtClean="0"/>
              <a:t>poginulog vojnika- </a:t>
            </a:r>
            <a:r>
              <a:rPr lang="hr-HR" dirty="0" err="1"/>
              <a:t>benetton</a:t>
            </a:r>
            <a:r>
              <a:rPr lang="hr-HR" dirty="0"/>
              <a:t> reklama, natjecanje ljepote za male djevojčice</a:t>
            </a:r>
            <a:r>
              <a:rPr lang="hr-HR" dirty="0" smtClean="0"/>
              <a:t>)                              </a:t>
            </a:r>
            <a:endParaRPr lang="hr-HR" dirty="0"/>
          </a:p>
          <a:p>
            <a:pPr marL="0" indent="0">
              <a:buNone/>
            </a:pPr>
            <a:r>
              <a:rPr lang="hr-HR" dirty="0"/>
              <a:t>-samoopažanje</a:t>
            </a:r>
          </a:p>
          <a:p>
            <a:pPr marL="0" indent="0">
              <a:buNone/>
            </a:pPr>
            <a:r>
              <a:rPr lang="hr-HR" dirty="0"/>
              <a:t>- osobni identitet</a:t>
            </a:r>
          </a:p>
          <a:p>
            <a:endParaRPr lang="hr-HR" dirty="0"/>
          </a:p>
        </p:txBody>
      </p:sp>
      <p:pic>
        <p:nvPicPr>
          <p:cNvPr id="5" name="Picture 6" descr="https://www.libela.org/px/article/_1/1ede55daef8aed97613688bcea71aa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0" y="2425700"/>
            <a:ext cx="63627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90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827"/>
            <a:ext cx="10515600" cy="5559930"/>
          </a:xfrm>
        </p:spPr>
        <p:txBody>
          <a:bodyPr>
            <a:normAutofit/>
          </a:bodyPr>
          <a:lstStyle/>
          <a:p>
            <a:r>
              <a:rPr lang="hr-HR" dirty="0">
                <a:latin typeface="+mn-lt"/>
              </a:rPr>
              <a:t>Digitalni mediji </a:t>
            </a:r>
            <a:r>
              <a:rPr lang="hr-HR" dirty="0" smtClean="0">
                <a:latin typeface="+mn-lt"/>
              </a:rPr>
              <a:t>utječu na:</a:t>
            </a:r>
            <a:br>
              <a:rPr lang="hr-HR" dirty="0" smtClean="0">
                <a:latin typeface="+mn-lt"/>
              </a:rPr>
            </a:br>
            <a:r>
              <a:rPr lang="hr-HR" dirty="0" smtClean="0">
                <a:latin typeface="+mn-lt"/>
              </a:rPr>
              <a:t/>
            </a:r>
            <a:br>
              <a:rPr lang="hr-HR" dirty="0" smtClean="0">
                <a:latin typeface="+mn-lt"/>
              </a:rPr>
            </a:br>
            <a:r>
              <a:rPr lang="hr-HR" dirty="0" smtClean="0">
                <a:latin typeface="+mn-lt"/>
              </a:rPr>
              <a:t>-  </a:t>
            </a:r>
            <a:r>
              <a:rPr lang="hr-HR" dirty="0">
                <a:latin typeface="+mn-lt"/>
              </a:rPr>
              <a:t>mišljenje</a:t>
            </a:r>
            <a:br>
              <a:rPr lang="hr-HR" dirty="0">
                <a:latin typeface="+mn-lt"/>
              </a:rPr>
            </a:br>
            <a:r>
              <a:rPr lang="hr-HR" dirty="0" smtClean="0">
                <a:latin typeface="+mn-lt"/>
              </a:rPr>
              <a:t>-  volju</a:t>
            </a:r>
            <a:r>
              <a:rPr lang="hr-HR" dirty="0">
                <a:latin typeface="+mn-lt"/>
              </a:rPr>
              <a:t/>
            </a:r>
            <a:br>
              <a:rPr lang="hr-HR" dirty="0">
                <a:latin typeface="+mn-lt"/>
              </a:rPr>
            </a:br>
            <a:r>
              <a:rPr lang="hr-HR" dirty="0" smtClean="0">
                <a:latin typeface="+mn-lt"/>
              </a:rPr>
              <a:t>-  emocije</a:t>
            </a:r>
            <a:r>
              <a:rPr lang="hr-HR" dirty="0">
                <a:latin typeface="+mn-lt"/>
              </a:rPr>
              <a:t/>
            </a:r>
            <a:br>
              <a:rPr lang="hr-HR" dirty="0">
                <a:latin typeface="+mn-lt"/>
              </a:rPr>
            </a:br>
            <a:r>
              <a:rPr lang="hr-HR" dirty="0" smtClean="0">
                <a:latin typeface="+mn-lt"/>
              </a:rPr>
              <a:t>- društveno </a:t>
            </a:r>
            <a:r>
              <a:rPr lang="hr-HR" dirty="0">
                <a:latin typeface="+mn-lt"/>
              </a:rPr>
              <a:t>ponašanje</a:t>
            </a:r>
            <a:br>
              <a:rPr lang="hr-HR" dirty="0">
                <a:latin typeface="+mn-lt"/>
              </a:rPr>
            </a:br>
            <a:r>
              <a:rPr lang="hr-HR" dirty="0" smtClean="0">
                <a:latin typeface="+mn-lt"/>
              </a:rPr>
              <a:t/>
            </a:r>
            <a:br>
              <a:rPr lang="hr-HR" dirty="0" smtClean="0">
                <a:latin typeface="+mn-lt"/>
              </a:rPr>
            </a:br>
            <a:r>
              <a:rPr lang="hr-HR" dirty="0"/>
              <a:t/>
            </a:r>
            <a:br>
              <a:rPr lang="hr-HR" dirty="0"/>
            </a:br>
            <a:endParaRPr lang="en-US" dirty="0"/>
          </a:p>
        </p:txBody>
      </p:sp>
      <p:pic>
        <p:nvPicPr>
          <p:cNvPr id="8194" name="Picture 2" descr="9 skrivenih znakova usamljenosti | missZDRAV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07100" y="1981994"/>
            <a:ext cx="50101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38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32702"/>
          </a:xfrm>
        </p:spPr>
        <p:txBody>
          <a:bodyPr>
            <a:normAutofit/>
          </a:bodyPr>
          <a:lstStyle/>
          <a:p>
            <a:r>
              <a:rPr lang="hr-HR" sz="3200" b="1" dirty="0" smtClean="0"/>
              <a:t>„Izbjegavajte digitalne medije</a:t>
            </a:r>
            <a:br>
              <a:rPr lang="hr-HR" sz="3200" b="1" dirty="0" smtClean="0"/>
            </a:br>
            <a:r>
              <a:rPr lang="hr-HR" sz="3200" b="1" dirty="0" smtClean="0"/>
              <a:t>jer vas čine debelima, glupima, agresivnima, usamljenima, bolesnima i nesretnima.”</a:t>
            </a:r>
            <a:br>
              <a:rPr lang="hr-HR" sz="3200" b="1" dirty="0" smtClean="0"/>
            </a:br>
            <a:r>
              <a:rPr lang="hr-HR" sz="3200" b="1" dirty="0"/>
              <a:t> </a:t>
            </a:r>
            <a:r>
              <a:rPr lang="hr-HR" sz="3200" b="1" dirty="0" smtClean="0"/>
              <a:t>                                  Digitalna demencija, Manfred Spitzer</a:t>
            </a:r>
            <a:endParaRPr lang="en-US" sz="3200" b="1" dirty="0"/>
          </a:p>
        </p:txBody>
      </p:sp>
      <p:pic>
        <p:nvPicPr>
          <p:cNvPr id="6146" name="Picture 2" descr="Press Online :: Srbija :: Danas u Srbiji lep i sunčan dan, a evo šta nas  čeka sledeće nedelj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3175000"/>
            <a:ext cx="5803900" cy="310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24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Čemu služe mediji</a:t>
            </a:r>
            <a:endParaRPr lang="hr-HR" dirty="0"/>
          </a:p>
        </p:txBody>
      </p:sp>
      <p:sp>
        <p:nvSpPr>
          <p:cNvPr id="3" name="Rezervirano mjesto sadržaja 2"/>
          <p:cNvSpPr>
            <a:spLocks noGrp="1"/>
          </p:cNvSpPr>
          <p:nvPr>
            <p:ph idx="1"/>
          </p:nvPr>
        </p:nvSpPr>
        <p:spPr/>
        <p:txBody>
          <a:bodyPr>
            <a:normAutofit lnSpcReduction="10000"/>
          </a:bodyPr>
          <a:lstStyle/>
          <a:p>
            <a:r>
              <a:rPr lang="hr-HR" sz="4000" dirty="0" smtClean="0"/>
              <a:t>Informiranje</a:t>
            </a:r>
          </a:p>
          <a:p>
            <a:r>
              <a:rPr lang="hr-HR" sz="4000" dirty="0" smtClean="0"/>
              <a:t>Zabava</a:t>
            </a:r>
          </a:p>
          <a:p>
            <a:r>
              <a:rPr lang="hr-HR" sz="4000" dirty="0" smtClean="0"/>
              <a:t>Obrazovanje</a:t>
            </a:r>
          </a:p>
          <a:p>
            <a:r>
              <a:rPr lang="hr-HR" sz="4000" dirty="0" smtClean="0"/>
              <a:t>Komunikacija</a:t>
            </a:r>
          </a:p>
          <a:p>
            <a:endParaRPr lang="hr-HR" dirty="0"/>
          </a:p>
          <a:p>
            <a:pPr marL="0" indent="0">
              <a:buNone/>
            </a:pPr>
            <a:r>
              <a:rPr lang="hr-HR" sz="9600" dirty="0" smtClean="0"/>
              <a:t>           ?</a:t>
            </a:r>
          </a:p>
          <a:p>
            <a:endParaRPr lang="hr-HR" dirty="0"/>
          </a:p>
        </p:txBody>
      </p:sp>
      <p:pic>
        <p:nvPicPr>
          <p:cNvPr id="4" name="Picture 8" descr="https://i.flipperworld.org/img/7046c7af6d73985b9293ba3514974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600" y="2070101"/>
            <a:ext cx="4470400" cy="367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87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079211"/>
          </a:xfrm>
        </p:spPr>
        <p:txBody>
          <a:bodyPr>
            <a:normAutofit fontScale="90000"/>
          </a:bodyPr>
          <a:lstStyle/>
          <a:p>
            <a:r>
              <a:rPr lang="hr-HR" dirty="0" smtClean="0"/>
              <a:t>                   Digitalni </a:t>
            </a:r>
            <a:r>
              <a:rPr lang="hr-HR" dirty="0" err="1" smtClean="0"/>
              <a:t>detoks</a:t>
            </a:r>
            <a:r>
              <a:rPr lang="hr-HR" dirty="0" smtClean="0"/>
              <a:t/>
            </a:r>
            <a:br>
              <a:rPr lang="hr-HR" dirty="0" smtClean="0"/>
            </a:br>
            <a:r>
              <a:rPr lang="hr-HR" dirty="0"/>
              <a:t> </a:t>
            </a:r>
            <a:r>
              <a:rPr lang="hr-HR" dirty="0" smtClean="0"/>
              <a:t>      Fizička aktivnost                  Čitanje</a:t>
            </a:r>
            <a:endParaRPr lang="hr-HR" dirty="0"/>
          </a:p>
        </p:txBody>
      </p:sp>
      <p:pic>
        <p:nvPicPr>
          <p:cNvPr id="1032" name="Picture 8" descr="Vježbajte i vi - gimnastiku za moza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0036" y="1787236"/>
            <a:ext cx="4258564" cy="36783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Vježbe za mozak - IQ Testov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1034" name="Picture 10" descr="ČITANJE &amp; MOZAK | Tragač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0" y="1787236"/>
            <a:ext cx="3676650" cy="367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43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                           Digitalni </a:t>
            </a:r>
            <a:r>
              <a:rPr lang="hr-HR" dirty="0" err="1" smtClean="0"/>
              <a:t>detoks</a:t>
            </a:r>
            <a:r>
              <a:rPr lang="hr-HR" dirty="0" smtClean="0"/>
              <a:t/>
            </a:r>
            <a:br>
              <a:rPr lang="hr-HR" dirty="0" smtClean="0"/>
            </a:br>
            <a:r>
              <a:rPr lang="hr-HR" dirty="0"/>
              <a:t> </a:t>
            </a:r>
            <a:r>
              <a:rPr lang="hr-HR" dirty="0" smtClean="0"/>
              <a:t>        Kreativno stvaranje i razmjenjivanje ideja</a:t>
            </a:r>
            <a:endParaRPr lang="hr-HR" dirty="0"/>
          </a:p>
        </p:txBody>
      </p:sp>
      <p:pic>
        <p:nvPicPr>
          <p:cNvPr id="2050" name="Picture 2" descr="https://www.stampar.hr/sites/default/files/Aktualno/novosti/2018/brain-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4662" y="1825625"/>
            <a:ext cx="87026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0011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Digitalni </a:t>
            </a:r>
            <a:r>
              <a:rPr lang="hr-HR" dirty="0" err="1" smtClean="0"/>
              <a:t>detoks</a:t>
            </a:r>
            <a:r>
              <a:rPr lang="hr-HR" dirty="0" smtClean="0"/>
              <a:t>- druženje s vršnjacima</a:t>
            </a:r>
            <a:endParaRPr lang="hr-HR" dirty="0"/>
          </a:p>
        </p:txBody>
      </p:sp>
      <p:pic>
        <p:nvPicPr>
          <p:cNvPr id="2050" name="Picture 2" descr="N'š plac | mlad.s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7900" y="1769842"/>
            <a:ext cx="6794500" cy="440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564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Digitalni </a:t>
            </a:r>
            <a:r>
              <a:rPr lang="hr-HR" dirty="0" err="1" smtClean="0"/>
              <a:t>detoks</a:t>
            </a:r>
            <a:r>
              <a:rPr lang="hr-HR" dirty="0" smtClean="0"/>
              <a:t>- zajedničko ostvarenje cilja (volontiranje, pomaganje ljudima, životinjama..)</a:t>
            </a:r>
            <a:endParaRPr lang="hr-HR" dirty="0"/>
          </a:p>
        </p:txBody>
      </p:sp>
      <p:pic>
        <p:nvPicPr>
          <p:cNvPr id="3074" name="Picture 2" descr="Aktivizam mladih u lokalnoj zajednici - Općina Tešanj"/>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9700" y="1774598"/>
            <a:ext cx="8890000" cy="438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17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1133476"/>
          </a:xfrm>
        </p:spPr>
        <p:txBody>
          <a:bodyPr>
            <a:normAutofit fontScale="90000"/>
          </a:bodyPr>
          <a:lstStyle/>
          <a:p>
            <a:pPr algn="ctr"/>
            <a:r>
              <a:rPr lang="hr-HR" dirty="0" smtClean="0"/>
              <a:t>  Digitalni </a:t>
            </a:r>
            <a:r>
              <a:rPr lang="hr-HR" dirty="0" err="1" smtClean="0"/>
              <a:t>detoks</a:t>
            </a:r>
            <a:r>
              <a:rPr lang="hr-HR" dirty="0" smtClean="0"/>
              <a:t>- zajedničko vrijeme i aktivnosti u obitelji </a:t>
            </a:r>
            <a:endParaRPr lang="hr-HR" dirty="0"/>
          </a:p>
        </p:txBody>
      </p:sp>
      <p:pic>
        <p:nvPicPr>
          <p:cNvPr id="4098" name="Picture 2" descr="10 najboljih stvari koje možete raditi na Praznik rada - tport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5300" y="1765299"/>
            <a:ext cx="7670800" cy="441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6996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600" dirty="0"/>
              <a:t> </a:t>
            </a:r>
            <a:r>
              <a:rPr lang="hr-HR" sz="3600" dirty="0" smtClean="0"/>
              <a:t>   Digitalni </a:t>
            </a:r>
            <a:r>
              <a:rPr lang="hr-HR" sz="3600" dirty="0" err="1" smtClean="0"/>
              <a:t>detoks</a:t>
            </a:r>
            <a:r>
              <a:rPr lang="hr-HR" sz="3600" dirty="0" smtClean="0"/>
              <a:t>- međugeneracijsko druženje (provođenje vremena s bakama i djedovima)</a:t>
            </a:r>
            <a:endParaRPr lang="hr-HR" sz="3600" dirty="0"/>
          </a:p>
        </p:txBody>
      </p:sp>
      <p:pic>
        <p:nvPicPr>
          <p:cNvPr id="3074" name="Picture 2" descr="https://narod.hr/wp-content/uploads/2016/10/ThinkstockPhotos-486896088-696x4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5701" y="1574800"/>
            <a:ext cx="880864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440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600" b="1" dirty="0"/>
              <a:t>Budućnost ovisi o mozgovima sljedećih generacija</a:t>
            </a:r>
          </a:p>
        </p:txBody>
      </p:sp>
      <p:pic>
        <p:nvPicPr>
          <p:cNvPr id="5122" name="Picture 2" descr="Radionice u Tjednu mozga u dječjim vrtićima u Dubrovačko-neretvanskoj  županiji | Događanja | ZZJZDNZ.H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90688"/>
            <a:ext cx="4864100" cy="3897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rana za dječiji moz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690688"/>
            <a:ext cx="5600700" cy="392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8366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dirty="0" smtClean="0"/>
              <a:t>Ne možemo prestati koristiti medije, ali ih možemo koristiti s mjerom</a:t>
            </a:r>
            <a:endParaRPr lang="hr-HR" b="1" dirty="0"/>
          </a:p>
        </p:txBody>
      </p:sp>
      <p:pic>
        <p:nvPicPr>
          <p:cNvPr id="7170" name="Picture 2" descr="Hrana koja poboljšava rad mozga kod djece – Školski.b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20899"/>
            <a:ext cx="47371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5 Reasons Your Child Should Learn A Second Language - Stay at Home M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2263775"/>
            <a:ext cx="54292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828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
            </a:r>
            <a:br>
              <a:rPr lang="hr-HR" dirty="0" smtClean="0"/>
            </a:br>
            <a:r>
              <a:rPr lang="hr-HR" b="1" dirty="0" smtClean="0">
                <a:latin typeface="+mn-lt"/>
              </a:rPr>
              <a:t>                               Hvala !</a:t>
            </a:r>
            <a:endParaRPr lang="hr-HR" b="1" dirty="0">
              <a:latin typeface="+mn-lt"/>
            </a:endParaRPr>
          </a:p>
        </p:txBody>
      </p:sp>
      <p:pic>
        <p:nvPicPr>
          <p:cNvPr id="1028" name="Picture 4" descr="Emoji - jezik digitalnog doba - Markething Digitalna agenci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7900" y="2108993"/>
            <a:ext cx="6712656" cy="377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2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Informiranje </a:t>
            </a:r>
            <a:endParaRPr lang="hr-HR" dirty="0"/>
          </a:p>
        </p:txBody>
      </p:sp>
      <p:sp>
        <p:nvSpPr>
          <p:cNvPr id="3" name="Rezervirano mjesto sadržaja 2"/>
          <p:cNvSpPr>
            <a:spLocks noGrp="1"/>
          </p:cNvSpPr>
          <p:nvPr>
            <p:ph idx="1"/>
          </p:nvPr>
        </p:nvSpPr>
        <p:spPr/>
        <p:txBody>
          <a:bodyPr/>
          <a:lstStyle/>
          <a:p>
            <a:endParaRPr lang="pl-PL" dirty="0"/>
          </a:p>
          <a:p>
            <a:endParaRPr lang="hr-HR" dirty="0"/>
          </a:p>
        </p:txBody>
      </p:sp>
      <p:pic>
        <p:nvPicPr>
          <p:cNvPr id="4" name="Picture 2" descr="Lekcije iz suočavanja sa stresom (1): Stres i mozak | Poliklinika za  zaštitu djece i mladih grada Zagre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1943100"/>
            <a:ext cx="7505700" cy="4233863"/>
          </a:xfrm>
          <a:prstGeom prst="rect">
            <a:avLst/>
          </a:prstGeom>
          <a:noFill/>
          <a:extLst>
            <a:ext uri="{909E8E84-426E-40DD-AFC4-6F175D3DCCD1}">
              <a14:hiddenFill xmlns:a14="http://schemas.microsoft.com/office/drawing/2010/main">
                <a:solidFill>
                  <a:srgbClr val="FFFFFF"/>
                </a:solidFill>
              </a14:hiddenFill>
            </a:ext>
          </a:extLst>
        </p:spPr>
      </p:pic>
      <p:sp>
        <p:nvSpPr>
          <p:cNvPr id="5" name="Pravokutnik 4"/>
          <p:cNvSpPr/>
          <p:nvPr/>
        </p:nvSpPr>
        <p:spPr>
          <a:xfrm>
            <a:off x="838200" y="3105835"/>
            <a:ext cx="3733800" cy="1815882"/>
          </a:xfrm>
          <a:prstGeom prst="rect">
            <a:avLst/>
          </a:prstGeom>
        </p:spPr>
        <p:txBody>
          <a:bodyPr wrap="square">
            <a:spAutoFit/>
          </a:bodyPr>
          <a:lstStyle/>
          <a:p>
            <a:r>
              <a:rPr lang="pl-PL" sz="2800" dirty="0"/>
              <a:t>Informacijsko preopterećenje u digitalno doba</a:t>
            </a:r>
            <a:br>
              <a:rPr lang="pl-PL" sz="2800" dirty="0"/>
            </a:br>
            <a:endParaRPr lang="hr-HR" sz="2800" dirty="0"/>
          </a:p>
        </p:txBody>
      </p:sp>
    </p:spTree>
    <p:extLst>
      <p:ext uri="{BB962C8B-B14F-4D97-AF65-F5344CB8AC3E}">
        <p14:creationId xmlns:p14="http://schemas.microsoft.com/office/powerpoint/2010/main" val="186857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Informiranje- lažne vijesti, dezinformacije</a:t>
            </a:r>
          </a:p>
        </p:txBody>
      </p:sp>
      <p:pic>
        <p:nvPicPr>
          <p:cNvPr id="27650" name="Picture 2" descr="Osam jednostavnih koraka za provjeru bilo koje vijesti"/>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07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Čitajte dalje od naslova…</a:t>
            </a:r>
          </a:p>
        </p:txBody>
      </p:sp>
      <p:pic>
        <p:nvPicPr>
          <p:cNvPr id="31746" name="Picture 2" descr="Ukida li Unija kunu?"/>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71750" y="2048669"/>
            <a:ext cx="70485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56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sustava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1298</TotalTime>
  <Words>1195</Words>
  <Application>Microsoft Office PowerPoint</Application>
  <PresentationFormat>Široki zaslon</PresentationFormat>
  <Paragraphs>201</Paragraphs>
  <Slides>68</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68</vt:i4>
      </vt:variant>
    </vt:vector>
  </HeadingPairs>
  <TitlesOfParts>
    <vt:vector size="73" baseType="lpstr">
      <vt:lpstr>Arial</vt:lpstr>
      <vt:lpstr>Calibri</vt:lpstr>
      <vt:lpstr>Calibri Light</vt:lpstr>
      <vt:lpstr>Open Sans</vt:lpstr>
      <vt:lpstr>Office Theme</vt:lpstr>
      <vt:lpstr>Medijska pismenost mladih</vt:lpstr>
      <vt:lpstr>                          Život u mreži</vt:lpstr>
      <vt:lpstr>       Mediji - mijenjaju naš život  </vt:lpstr>
      <vt:lpstr>Televizori zauzimaju središnje mjesto u našim sobama</vt:lpstr>
      <vt:lpstr>Tableti, računala, mobiteli postaju važniji od obitelji</vt:lpstr>
      <vt:lpstr>             Čemu služe mediji</vt:lpstr>
      <vt:lpstr>                        Informiranje </vt:lpstr>
      <vt:lpstr>Informiranje- lažne vijesti, dezinformacije</vt:lpstr>
      <vt:lpstr>Čitajte dalje od naslova…</vt:lpstr>
      <vt:lpstr>         Pristrane  informacije</vt:lpstr>
      <vt:lpstr>                 Lažne vijesti</vt:lpstr>
      <vt:lpstr>BITCOINBOY: KRATKI FILM I PRIPREMA ZA NASTAVNI SAT O LAŽNIM VIJESTIMA </vt:lpstr>
      <vt:lpstr>Širenje lažnih vijesti u krizama</vt:lpstr>
      <vt:lpstr>PowerPoint prezentacija</vt:lpstr>
      <vt:lpstr>  Medijska manipulacija- mediji utječu na  uvjerenja, stavove i razmišljanja ljudi</vt:lpstr>
      <vt:lpstr>Reklame su jedan od najzastupljenijih manipulacija, a osobito utječu na djecu</vt:lpstr>
      <vt:lpstr>U dobi od 2-3 godine djeca vjeruju kako slike na TV-u                       odražavaju prave objekte</vt:lpstr>
      <vt:lpstr>                       Dijete želi svaku igračku koju vidi </vt:lpstr>
      <vt:lpstr>Reklame djeluju i na odrasle, odašilju poruke i djeluju na podsvijest</vt:lpstr>
      <vt:lpstr>          Bebe znaju, a mame razumiju</vt:lpstr>
      <vt:lpstr>        Reklame stvaraju i stereotipe                    Stereotip muškarca- dječaci su supermani</vt:lpstr>
      <vt:lpstr>      Ženski stereotip- djevojčice su princeze</vt:lpstr>
      <vt:lpstr>                      Stereotip ljepote</vt:lpstr>
      <vt:lpstr>                  Prikrivene reklame</vt:lpstr>
      <vt:lpstr>              Psihičke posljedice</vt:lpstr>
      <vt:lpstr>       Transrodne igračke- nametanje rodne ideologije</vt:lpstr>
      <vt:lpstr>Nametanje vječne mladosti, bez bora</vt:lpstr>
      <vt:lpstr>                      Seksističke reklame</vt:lpstr>
      <vt:lpstr>          Kampanja- Prirodna ljepota</vt:lpstr>
      <vt:lpstr>                         Komunikacija </vt:lpstr>
      <vt:lpstr>PowerPoint prezentacija</vt:lpstr>
      <vt:lpstr>PowerPoint prezentacija</vt:lpstr>
      <vt:lpstr>         Dati mobitel djetetu je isto kao i dati mu opojne droge </vt:lpstr>
      <vt:lpstr>PowerPoint prezentacija</vt:lpstr>
      <vt:lpstr>PowerPoint prezentacija</vt:lpstr>
      <vt:lpstr>PowerPoint prezentacija</vt:lpstr>
      <vt:lpstr>                    Internet i mladi</vt:lpstr>
      <vt:lpstr>                   Internet i mladi</vt:lpstr>
      <vt:lpstr>Korištenje medija u SAD-u 1999.,2004. i 2009. u satima</vt:lpstr>
      <vt:lpstr>Što mladi danas rade na internetu? </vt:lpstr>
      <vt:lpstr>Izvještaj EU Kids Online 2020: Rezultati istraživanja iz 19 zemalja donosi nove i dublje uvide i razumijevanje u online živote suvremene djece</vt:lpstr>
      <vt:lpstr>     Privatnost na društvenim mrežama</vt:lpstr>
      <vt:lpstr>Opasnosti interneta  Svako deseto dijete u dobi od 15 do 17 godina prihvaća sve zahtjeve za prijateljstvom drugih ljudi na društvenim mrežama.   Istodobno, gotovo svako četvrto dijete te dobi svakoga tjedna traži na internetu nove prijatelje ili kontakte.  </vt:lpstr>
      <vt:lpstr>Opasnosti interneta</vt:lpstr>
      <vt:lpstr> Opasnosti interneta</vt:lpstr>
      <vt:lpstr>     Neprimjereni sadržaji Kada ih je zadnji put na internetu nešto uznemirilo ili im zasmetalo, više od pola djece u dobi od 9 do 17 godina je zatvorilo aplikaciju, svako treće dijete je blokiralo osobu kako ih ona više ne bi mogla kontaktirati, svako četvrto dijete ignoriralo je problem, a svako peto dijete promijenilo je postavke privatnosti.  </vt:lpstr>
      <vt:lpstr>                   Seksualizacija djece</vt:lpstr>
      <vt:lpstr>  Sexting Rezultati nacionalnog istraživanja pod nazivom “Društvena online iskustva i mentalno zdravlje mladih” </vt:lpstr>
      <vt:lpstr>Posljedice prevelike uporabe digitalnih medija</vt:lpstr>
      <vt:lpstr>                  Ovisnost  o internetu</vt:lpstr>
      <vt:lpstr>Informacijska preopterećenost</vt:lpstr>
      <vt:lpstr>Uzroci preopterećenja informacijama</vt:lpstr>
      <vt:lpstr>Kako preopterećenje informacijama utječe na nas? </vt:lpstr>
      <vt:lpstr>INFODEMIJA</vt:lpstr>
      <vt:lpstr>                   Digitalna demencija</vt:lpstr>
      <vt:lpstr>Digitalna demencija- štetnost digitalnih medija</vt:lpstr>
      <vt:lpstr>Digitalna demencija</vt:lpstr>
      <vt:lpstr>Digitalni mediji utječu na:  -  mišljenje -  volju -  emocije - društveno ponašanje   </vt:lpstr>
      <vt:lpstr>„Izbjegavajte digitalne medije jer vas čine debelima, glupima, agresivnima, usamljenima, bolesnima i nesretnima.”                                    Digitalna demencija, Manfred Spitzer</vt:lpstr>
      <vt:lpstr>                   Digitalni detoks        Fizička aktivnost                  Čitanje</vt:lpstr>
      <vt:lpstr>                           Digitalni detoks          Kreativno stvaranje i razmjenjivanje ideja</vt:lpstr>
      <vt:lpstr>Digitalni detoks- druženje s vršnjacima</vt:lpstr>
      <vt:lpstr>Digitalni detoks- zajedničko ostvarenje cilja (volontiranje, pomaganje ljudima, životinjama..)</vt:lpstr>
      <vt:lpstr>  Digitalni detoks- zajedničko vrijeme i aktivnosti u obitelji </vt:lpstr>
      <vt:lpstr>    Digitalni detoks- međugeneracijsko druženje (provođenje vremena s bakama i djedovima)</vt:lpstr>
      <vt:lpstr>Budućnost ovisi o mozgovima sljedećih generacija</vt:lpstr>
      <vt:lpstr>Ne možemo prestati koristiti medije, ali ih možemo koristiti s mjerom</vt:lpstr>
      <vt:lpstr>                                Hvala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Medijska pismenost</dc:title>
  <dc:creator>korisnik1</dc:creator>
  <cp:lastModifiedBy>korisnik1</cp:lastModifiedBy>
  <cp:revision>95</cp:revision>
  <dcterms:created xsi:type="dcterms:W3CDTF">2021-02-19T08:34:48Z</dcterms:created>
  <dcterms:modified xsi:type="dcterms:W3CDTF">2022-11-10T10:04:01Z</dcterms:modified>
</cp:coreProperties>
</file>